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0"/>
  </p:notesMasterIdLst>
  <p:sldIdLst>
    <p:sldId id="412" r:id="rId2"/>
    <p:sldId id="343" r:id="rId3"/>
    <p:sldId id="404" r:id="rId4"/>
    <p:sldId id="388" r:id="rId5"/>
    <p:sldId id="387" r:id="rId6"/>
    <p:sldId id="418" r:id="rId7"/>
    <p:sldId id="419" r:id="rId8"/>
    <p:sldId id="420" r:id="rId9"/>
    <p:sldId id="422" r:id="rId10"/>
    <p:sldId id="421" r:id="rId11"/>
    <p:sldId id="423" r:id="rId12"/>
    <p:sldId id="413" r:id="rId13"/>
    <p:sldId id="424" r:id="rId14"/>
    <p:sldId id="425" r:id="rId15"/>
    <p:sldId id="426" r:id="rId16"/>
    <p:sldId id="427" r:id="rId17"/>
    <p:sldId id="428" r:id="rId18"/>
    <p:sldId id="429" r:id="rId19"/>
    <p:sldId id="431" r:id="rId20"/>
    <p:sldId id="430" r:id="rId21"/>
    <p:sldId id="432" r:id="rId22"/>
    <p:sldId id="433" r:id="rId23"/>
    <p:sldId id="434" r:id="rId24"/>
    <p:sldId id="435" r:id="rId25"/>
    <p:sldId id="436" r:id="rId26"/>
    <p:sldId id="437" r:id="rId27"/>
    <p:sldId id="438" r:id="rId28"/>
    <p:sldId id="316" r:id="rId29"/>
  </p:sldIdLst>
  <p:sldSz cx="9144000" cy="5143500" type="screen16x9"/>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7CE84F3-28C3-443E-9E96-99CF82512B78}" styleName="深色样式 1 - 强调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03447BB-5D67-496B-8E87-E561075AD55C}" styleName="深色样式 1 - 强调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327F97BB-C833-4FB7-BDE5-3F7075034690}" styleName="主题样式 2 - 强调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38B1855-1B75-4FBE-930C-398BA8C253C6}" styleName="主题样式 2 - 强调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D113A9D2-9D6B-4929-AA2D-F23B5EE8CBE7}" styleName="主题样式 2 - 强调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主题样式 2 - 强调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06799F8-075E-4A3A-A7F6-7FBC6576F1A4}" styleName="主题样式 2 - 强调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191" autoAdjust="0"/>
    <p:restoredTop sz="94660"/>
  </p:normalViewPr>
  <p:slideViewPr>
    <p:cSldViewPr>
      <p:cViewPr>
        <p:scale>
          <a:sx n="100" d="100"/>
          <a:sy n="100" d="100"/>
        </p:scale>
        <p:origin x="570" y="18"/>
      </p:cViewPr>
      <p:guideLst>
        <p:guide orient="horz" pos="1620"/>
        <p:guide pos="2880"/>
      </p:guideLst>
    </p:cSldViewPr>
  </p:slid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3956600-236C-42F5-9A7D-672A9567ACF5}" type="datetimeFigureOut">
              <a:rPr lang="zh-CN" altLang="en-US" smtClean="0"/>
              <a:pPr/>
              <a:t>2015-08-05</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66F26D9-54C5-40EC-A675-612D3A22CE71}" type="slidenum">
              <a:rPr lang="zh-CN" altLang="en-US" smtClean="0"/>
              <a:pPr/>
              <a:t>‹#›</a:t>
            </a:fld>
            <a:endParaRPr lang="zh-CN" altLang="en-US"/>
          </a:p>
        </p:txBody>
      </p:sp>
    </p:spTree>
    <p:extLst>
      <p:ext uri="{BB962C8B-B14F-4D97-AF65-F5344CB8AC3E}">
        <p14:creationId xmlns:p14="http://schemas.microsoft.com/office/powerpoint/2010/main" val="20361698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7819"/>
            <a:ext cx="7772400" cy="1102519"/>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2015-08-05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2015-08-05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5176"/>
            <a:ext cx="7772400" cy="1021556"/>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2015-08-05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pPr/>
              <a:t>2015-08-05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530820CF-B880-4189-942D-D702A7CBA730}" type="datetimeFigureOut">
              <a:rPr lang="zh-CN" altLang="en-US" smtClean="0"/>
              <a:pPr/>
              <a:t>2015-08-05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pic>
        <p:nvPicPr>
          <p:cNvPr id="1026" name="Picture 2" descr="D:\mydocs\@iSoftStone\01 SPBG\简报资料\大数据战略底页.jp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userDrawn="1">
  <p:cSld name="4_Title Slide">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763" y="0"/>
            <a:ext cx="9134475" cy="5143500"/>
          </a:xfrm>
          <a:prstGeom prst="rect">
            <a:avLst/>
          </a:prstGeom>
        </p:spPr>
      </p:pic>
      <p:sp>
        <p:nvSpPr>
          <p:cNvPr id="2" name="Rectangle 2"/>
          <p:cNvSpPr txBox="1">
            <a:spLocks noChangeArrowheads="1"/>
          </p:cNvSpPr>
          <p:nvPr userDrawn="1"/>
        </p:nvSpPr>
        <p:spPr>
          <a:xfrm>
            <a:off x="1295401" y="2241551"/>
            <a:ext cx="4464050" cy="487363"/>
          </a:xfrm>
          <a:prstGeom prst="rect">
            <a:avLst/>
          </a:prstGeom>
        </p:spPr>
        <p:txBody>
          <a:bodyPr lIns="91428" tIns="45715" rIns="91428" bIns="45715"/>
          <a:lstStyle>
            <a:lvl1pPr algn="l" defTabSz="914400" rtl="0" eaLnBrk="1" latinLnBrk="0" hangingPunct="1">
              <a:spcBef>
                <a:spcPct val="0"/>
              </a:spcBef>
              <a:buNone/>
              <a:defRPr sz="2900" kern="1200">
                <a:solidFill>
                  <a:srgbClr val="3A78A2"/>
                </a:solidFill>
                <a:latin typeface="Century Gothic" pitchFamily="34" charset="0"/>
                <a:ea typeface="+mj-ea"/>
                <a:cs typeface="+mj-cs"/>
              </a:defRPr>
            </a:lvl1pPr>
          </a:lstStyle>
          <a:p>
            <a:pPr>
              <a:defRPr/>
            </a:pPr>
            <a:endParaRPr lang="zh-CN" altLang="en-US" sz="3300" b="1" dirty="0">
              <a:solidFill>
                <a:schemeClr val="tx1">
                  <a:lumMod val="75000"/>
                  <a:lumOff val="25000"/>
                </a:schemeClr>
              </a:solidFill>
              <a:ea typeface="黑体" pitchFamily="49" charset="-122"/>
            </a:endParaRPr>
          </a:p>
        </p:txBody>
      </p:sp>
      <p:sp>
        <p:nvSpPr>
          <p:cNvPr id="4" name="Rectangle 6"/>
          <p:cNvSpPr>
            <a:spLocks noGrp="1" noChangeArrowheads="1"/>
          </p:cNvSpPr>
          <p:nvPr>
            <p:ph type="sldNum" sz="quarter" idx="10"/>
          </p:nvPr>
        </p:nvSpPr>
        <p:spPr bwMode="auto">
          <a:xfrm>
            <a:off x="6594476" y="4876801"/>
            <a:ext cx="2135188" cy="182563"/>
          </a:xfrm>
        </p:spPr>
        <p:txBody>
          <a:bodyPr lIns="68571" tIns="34286" rIns="68571" bIns="34286"/>
          <a:lstStyle>
            <a:lvl1pPr algn="r">
              <a:defRPr sz="1000" smtClean="0">
                <a:solidFill>
                  <a:schemeClr val="bg1">
                    <a:lumMod val="65000"/>
                  </a:schemeClr>
                </a:solidFill>
              </a:defRPr>
            </a:lvl1pPr>
          </a:lstStyle>
          <a:p>
            <a:pPr>
              <a:defRPr/>
            </a:pPr>
            <a:fld id="{5B1D5BB1-32A0-467E-8580-84CFE3FF1373}" type="slidenum">
              <a:rPr lang="en-US" altLang="zh-CN" smtClean="0"/>
              <a:pPr>
                <a:defRPr/>
              </a:pPr>
              <a:t>‹#›</a:t>
            </a:fld>
            <a:endParaRPr lang="en-US" altLang="zh-CN" dirty="0"/>
          </a:p>
        </p:txBody>
      </p:sp>
    </p:spTree>
    <p:extLst>
      <p:ext uri="{BB962C8B-B14F-4D97-AF65-F5344CB8AC3E}">
        <p14:creationId xmlns:p14="http://schemas.microsoft.com/office/powerpoint/2010/main" val="35933907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userDrawn="1">
  <p:cSld name="2_两栏内容">
    <p:spTree>
      <p:nvGrpSpPr>
        <p:cNvPr id="1" name=""/>
        <p:cNvGrpSpPr/>
        <p:nvPr/>
      </p:nvGrpSpPr>
      <p:grpSpPr>
        <a:xfrm>
          <a:off x="0" y="0"/>
          <a:ext cx="0" cy="0"/>
          <a:chOff x="0" y="0"/>
          <a:chExt cx="0" cy="0"/>
        </a:xfrm>
      </p:grpSpPr>
      <p:pic>
        <p:nvPicPr>
          <p:cNvPr id="8194" name="Picture 2" descr="D:\mydocs\@iSoftStone\01 SPBG\简报资料\空间.jp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8" name="标题 7"/>
          <p:cNvSpPr>
            <a:spLocks noGrp="1"/>
          </p:cNvSpPr>
          <p:nvPr>
            <p:ph type="title"/>
          </p:nvPr>
        </p:nvSpPr>
        <p:spPr>
          <a:xfrm>
            <a:off x="457200" y="181736"/>
            <a:ext cx="8229600" cy="493563"/>
          </a:xfrm>
        </p:spPr>
        <p:txBody>
          <a:bodyPr>
            <a:noAutofit/>
          </a:bodyPr>
          <a:lstStyle>
            <a:lvl1pPr algn="l">
              <a:defRPr sz="2200" b="1">
                <a:effectLst>
                  <a:outerShdw blurRad="38100" dist="38100" dir="2700000" algn="tl">
                    <a:srgbClr val="000000">
                      <a:alpha val="43137"/>
                    </a:srgbClr>
                  </a:outerShdw>
                </a:effectLst>
                <a:latin typeface="Microsoft JhengHei" panose="020B0604030504040204" pitchFamily="34" charset="-120"/>
                <a:ea typeface="Microsoft JhengHei" panose="020B0604030504040204" pitchFamily="34" charset="-120"/>
              </a:defRPr>
            </a:lvl1pPr>
          </a:lstStyle>
          <a:p>
            <a:r>
              <a:rPr lang="zh-CN" altLang="en-US" dirty="0" smtClean="0"/>
              <a:t>单击此处编辑母版标题样式</a:t>
            </a:r>
            <a:endParaRPr lang="zh-CN" altLang="en-US" dirty="0"/>
          </a:p>
        </p:txBody>
      </p:sp>
    </p:spTree>
    <p:extLst>
      <p:ext uri="{BB962C8B-B14F-4D97-AF65-F5344CB8AC3E}">
        <p14:creationId xmlns:p14="http://schemas.microsoft.com/office/powerpoint/2010/main" val="2739040664"/>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userDrawn="1">
  <p:cSld name="3_两栏内容">
    <p:spTree>
      <p:nvGrpSpPr>
        <p:cNvPr id="1" name=""/>
        <p:cNvGrpSpPr/>
        <p:nvPr/>
      </p:nvGrpSpPr>
      <p:grpSpPr>
        <a:xfrm>
          <a:off x="0" y="0"/>
          <a:ext cx="0" cy="0"/>
          <a:chOff x="0" y="0"/>
          <a:chExt cx="0" cy="0"/>
        </a:xfrm>
      </p:grpSpPr>
      <p:pic>
        <p:nvPicPr>
          <p:cNvPr id="8194" name="Picture 2" descr="D:\mydocs\@iSoftStone\01 SPBG\简报资料\空间.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8" name="标题 7"/>
          <p:cNvSpPr>
            <a:spLocks noGrp="1"/>
          </p:cNvSpPr>
          <p:nvPr>
            <p:ph type="title"/>
          </p:nvPr>
        </p:nvSpPr>
        <p:spPr>
          <a:xfrm>
            <a:off x="457200" y="181736"/>
            <a:ext cx="8229600" cy="493563"/>
          </a:xfrm>
        </p:spPr>
        <p:txBody>
          <a:bodyPr>
            <a:noAutofit/>
          </a:bodyPr>
          <a:lstStyle>
            <a:lvl1pPr algn="l">
              <a:defRPr sz="2200" b="1">
                <a:solidFill>
                  <a:schemeClr val="bg1"/>
                </a:solidFill>
                <a:effectLst>
                  <a:glow rad="63500">
                    <a:schemeClr val="accent1">
                      <a:alpha val="40000"/>
                    </a:schemeClr>
                  </a:glow>
                </a:effectLst>
                <a:latin typeface="Microsoft JhengHei" panose="020B0604030504040204" pitchFamily="34" charset="-120"/>
                <a:ea typeface="Microsoft JhengHei" panose="020B0604030504040204" pitchFamily="34" charset="-120"/>
              </a:defRPr>
            </a:lvl1pPr>
          </a:lstStyle>
          <a:p>
            <a:r>
              <a:rPr lang="zh-CN" altLang="en-US" dirty="0" smtClean="0"/>
              <a:t>单击此处编辑母版标题样式</a:t>
            </a:r>
            <a:endParaRPr lang="zh-CN" altLang="en-US" dirty="0"/>
          </a:p>
        </p:txBody>
      </p:sp>
      <p:sp>
        <p:nvSpPr>
          <p:cNvPr id="2" name="日期占位符 1"/>
          <p:cNvSpPr>
            <a:spLocks noGrp="1"/>
          </p:cNvSpPr>
          <p:nvPr>
            <p:ph type="dt" sz="half" idx="10"/>
          </p:nvPr>
        </p:nvSpPr>
        <p:spPr/>
        <p:txBody>
          <a:bodyPr/>
          <a:lstStyle/>
          <a:p>
            <a:endParaRPr lang="zh-CN" altLang="en-US" dirty="0"/>
          </a:p>
        </p:txBody>
      </p:sp>
      <p:sp>
        <p:nvSpPr>
          <p:cNvPr id="3" name="页脚占位符 2"/>
          <p:cNvSpPr>
            <a:spLocks noGrp="1"/>
          </p:cNvSpPr>
          <p:nvPr>
            <p:ph type="ftr" sz="quarter" idx="11"/>
          </p:nvPr>
        </p:nvSpPr>
        <p:spPr/>
        <p:txBody>
          <a:bodyPr/>
          <a:lstStyle/>
          <a:p>
            <a:endParaRPr lang="zh-CN" altLang="en-US" dirty="0"/>
          </a:p>
        </p:txBody>
      </p:sp>
      <p:sp>
        <p:nvSpPr>
          <p:cNvPr id="4" name="灯片编号占位符 3"/>
          <p:cNvSpPr>
            <a:spLocks noGrp="1"/>
          </p:cNvSpPr>
          <p:nvPr>
            <p:ph type="sldNum" sz="quarter" idx="12"/>
          </p:nvPr>
        </p:nvSpPr>
        <p:spPr/>
        <p:txBody>
          <a:bodyPr/>
          <a:lstStyle/>
          <a:p>
            <a:fld id="{0C913308-F349-4B6D-A68A-DD1791B4A57B}" type="slidenum">
              <a:rPr lang="en-US" altLang="zh-CN" smtClean="0"/>
              <a:pPr/>
              <a:t>‹#›</a:t>
            </a:fld>
            <a:endParaRPr lang="en-US"/>
          </a:p>
        </p:txBody>
      </p:sp>
    </p:spTree>
    <p:extLst>
      <p:ext uri="{BB962C8B-B14F-4D97-AF65-F5344CB8AC3E}">
        <p14:creationId xmlns:p14="http://schemas.microsoft.com/office/powerpoint/2010/main" val="267368472"/>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pPr/>
              <a:t>2015-08-05</a:t>
            </a:fld>
            <a:endParaRPr lang="zh-CN" altLang="en-US"/>
          </a:p>
        </p:txBody>
      </p:sp>
      <p:sp>
        <p:nvSpPr>
          <p:cNvPr id="5" name="页脚占位符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4" r:id="rId5"/>
    <p:sldLayoutId id="2147483655" r:id="rId6"/>
    <p:sldLayoutId id="2147483660" r:id="rId7"/>
    <p:sldLayoutId id="2147483662" r:id="rId8"/>
    <p:sldLayoutId id="2147483667" r:id="rId9"/>
  </p:sldLayoutIdLst>
  <p:txStyles>
    <p:titleStyle>
      <a:lvl1pPr algn="ctr" defTabSz="914400" rtl="0" eaLnBrk="1" latinLnBrk="0" hangingPunct="1">
        <a:spcBef>
          <a:spcPct val="0"/>
        </a:spcBef>
        <a:buNone/>
        <a:defRPr sz="4400" kern="1200">
          <a:solidFill>
            <a:schemeClr val="bg1"/>
          </a:solidFill>
          <a:latin typeface="微软雅黑" panose="020B0503020204020204" pitchFamily="34" charset="-122"/>
          <a:ea typeface="微软雅黑" panose="020B0503020204020204" pitchFamily="34" charset="-122"/>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bg1"/>
          </a:solidFill>
          <a:latin typeface="微软雅黑" panose="020B0503020204020204" pitchFamily="34" charset="-122"/>
          <a:ea typeface="微软雅黑" panose="020B0503020204020204" pitchFamily="34" charset="-122"/>
          <a:cs typeface="+mn-cs"/>
        </a:defRPr>
      </a:lvl1pPr>
      <a:lvl2pPr marL="742950" indent="-285750" algn="l" defTabSz="914400" rtl="0" eaLnBrk="1" latinLnBrk="0" hangingPunct="1">
        <a:spcBef>
          <a:spcPct val="20000"/>
        </a:spcBef>
        <a:buFont typeface="Arial" pitchFamily="34" charset="0"/>
        <a:buChar char="–"/>
        <a:defRPr sz="2800" kern="1200">
          <a:solidFill>
            <a:schemeClr val="bg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spcBef>
          <a:spcPct val="20000"/>
        </a:spcBef>
        <a:buFont typeface="Arial" pitchFamily="34" charset="0"/>
        <a:buChar char="•"/>
        <a:defRPr sz="2400" kern="1200">
          <a:solidFill>
            <a:schemeClr val="bg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spcBef>
          <a:spcPct val="20000"/>
        </a:spcBef>
        <a:buFont typeface="Arial" pitchFamily="34" charset="0"/>
        <a:buChar char="–"/>
        <a:defRPr sz="2000" kern="1200">
          <a:solidFill>
            <a:schemeClr val="bg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spcBef>
          <a:spcPct val="20000"/>
        </a:spcBef>
        <a:buFont typeface="Arial" pitchFamily="34" charset="0"/>
        <a:buChar char="»"/>
        <a:defRPr sz="2000" kern="1200">
          <a:solidFill>
            <a:schemeClr val="bg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8.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979712" y="2427734"/>
            <a:ext cx="5256584" cy="600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8" tIns="45715" rIns="91428" bIns="45715"/>
          <a:lstStyle>
            <a:defPPr>
              <a:defRPr lang="zh-CN"/>
            </a:defPPr>
            <a:lvl1pPr>
              <a:defRPr sz="3300" b="1">
                <a:solidFill>
                  <a:srgbClr val="3F3F3F"/>
                </a:solidFill>
                <a:latin typeface="Century Gothic" pitchFamily="34" charset="0"/>
                <a:ea typeface="黑体" pitchFamily="49" charset="-122"/>
              </a:defRPr>
            </a:lvl1pPr>
            <a:lvl2pPr marL="742950" indent="-285750">
              <a:defRPr>
                <a:latin typeface="Arial" charset="0"/>
                <a:ea typeface="宋体" pitchFamily="2" charset="-122"/>
              </a:defRPr>
            </a:lvl2pPr>
            <a:lvl3pPr marL="1143000" indent="-228600">
              <a:defRPr>
                <a:latin typeface="Arial" charset="0"/>
                <a:ea typeface="宋体" pitchFamily="2" charset="-122"/>
              </a:defRPr>
            </a:lvl3pPr>
            <a:lvl4pPr marL="1600200" indent="-228600">
              <a:defRPr>
                <a:latin typeface="Arial" charset="0"/>
                <a:ea typeface="宋体" pitchFamily="2" charset="-122"/>
              </a:defRPr>
            </a:lvl4pPr>
            <a:lvl5pPr marL="2057400" indent="-228600">
              <a:defRPr>
                <a:latin typeface="Arial" charset="0"/>
                <a:ea typeface="宋体" pitchFamily="2" charset="-122"/>
              </a:defRPr>
            </a:lvl5pPr>
            <a:lvl6pPr marL="2514600" indent="-228600" eaLnBrk="0" fontAlgn="base" hangingPunct="0">
              <a:spcBef>
                <a:spcPct val="0"/>
              </a:spcBef>
              <a:spcAft>
                <a:spcPct val="0"/>
              </a:spcAft>
              <a:buFont typeface="Arial" charset="0"/>
              <a:defRPr>
                <a:latin typeface="Arial" charset="0"/>
                <a:ea typeface="宋体" pitchFamily="2" charset="-122"/>
              </a:defRPr>
            </a:lvl6pPr>
            <a:lvl7pPr marL="2971800" indent="-228600" eaLnBrk="0" fontAlgn="base" hangingPunct="0">
              <a:spcBef>
                <a:spcPct val="0"/>
              </a:spcBef>
              <a:spcAft>
                <a:spcPct val="0"/>
              </a:spcAft>
              <a:buFont typeface="Arial" charset="0"/>
              <a:defRPr>
                <a:latin typeface="Arial" charset="0"/>
                <a:ea typeface="宋体" pitchFamily="2" charset="-122"/>
              </a:defRPr>
            </a:lvl7pPr>
            <a:lvl8pPr marL="3429000" indent="-228600" eaLnBrk="0" fontAlgn="base" hangingPunct="0">
              <a:spcBef>
                <a:spcPct val="0"/>
              </a:spcBef>
              <a:spcAft>
                <a:spcPct val="0"/>
              </a:spcAft>
              <a:buFont typeface="Arial" charset="0"/>
              <a:defRPr>
                <a:latin typeface="Arial" charset="0"/>
                <a:ea typeface="宋体" pitchFamily="2" charset="-122"/>
              </a:defRPr>
            </a:lvl8pPr>
            <a:lvl9pPr marL="3886200" indent="-228600" eaLnBrk="0" fontAlgn="base" hangingPunct="0">
              <a:spcBef>
                <a:spcPct val="0"/>
              </a:spcBef>
              <a:spcAft>
                <a:spcPct val="0"/>
              </a:spcAft>
              <a:buFont typeface="Arial" charset="0"/>
              <a:defRPr>
                <a:latin typeface="Arial" charset="0"/>
                <a:ea typeface="宋体" pitchFamily="2" charset="-122"/>
              </a:defRPr>
            </a:lvl9pPr>
          </a:lstStyle>
          <a:p>
            <a:r>
              <a:rPr lang="zh-CN" altLang="en-US" dirty="0" smtClean="0">
                <a:solidFill>
                  <a:schemeClr val="bg1"/>
                </a:solidFill>
              </a:rPr>
              <a:t>大数据产业调研及分析报告</a:t>
            </a:r>
            <a:endParaRPr lang="zh-CN" altLang="en-US" dirty="0">
              <a:solidFill>
                <a:schemeClr val="bg1"/>
              </a:solidFill>
            </a:endParaRPr>
          </a:p>
        </p:txBody>
      </p:sp>
      <p:sp>
        <p:nvSpPr>
          <p:cNvPr id="4" name="文本框 3"/>
          <p:cNvSpPr txBox="1"/>
          <p:nvPr/>
        </p:nvSpPr>
        <p:spPr>
          <a:xfrm>
            <a:off x="63363" y="123478"/>
            <a:ext cx="902811" cy="307777"/>
          </a:xfrm>
          <a:prstGeom prst="rect">
            <a:avLst/>
          </a:prstGeom>
          <a:noFill/>
        </p:spPr>
        <p:txBody>
          <a:bodyPr wrap="none" rtlCol="0">
            <a:spAutoFit/>
          </a:bodyPr>
          <a:lstStyle/>
          <a:p>
            <a:r>
              <a:rPr lang="zh-CN" altLang="en-US" sz="1400" dirty="0" smtClean="0">
                <a:latin typeface="黑体" panose="02010609060101010101" pitchFamily="49" charset="-122"/>
                <a:ea typeface="黑体" panose="02010609060101010101" pitchFamily="49" charset="-122"/>
              </a:rPr>
              <a:t>参考材料</a:t>
            </a:r>
            <a:endParaRPr lang="zh-CN" altLang="en-US" sz="1400" dirty="0">
              <a:latin typeface="黑体" panose="02010609060101010101" pitchFamily="49" charset="-122"/>
              <a:ea typeface="黑体" panose="02010609060101010101" pitchFamily="49" charset="-122"/>
            </a:endParaRPr>
          </a:p>
        </p:txBody>
      </p:sp>
      <p:sp>
        <p:nvSpPr>
          <p:cNvPr id="5" name="文本框 4"/>
          <p:cNvSpPr txBox="1"/>
          <p:nvPr/>
        </p:nvSpPr>
        <p:spPr>
          <a:xfrm>
            <a:off x="6012160" y="3147814"/>
            <a:ext cx="1107996" cy="369332"/>
          </a:xfrm>
          <a:prstGeom prst="rect">
            <a:avLst/>
          </a:prstGeom>
          <a:noFill/>
        </p:spPr>
        <p:txBody>
          <a:bodyPr wrap="none" rtlCol="0">
            <a:spAutoFit/>
          </a:bodyPr>
          <a:lstStyle/>
          <a:p>
            <a:r>
              <a:rPr lang="en-US" altLang="zh-CN" dirty="0" smtClean="0">
                <a:solidFill>
                  <a:schemeClr val="bg1"/>
                </a:solidFill>
                <a:latin typeface="黑体" panose="02010609060101010101" pitchFamily="49" charset="-122"/>
                <a:ea typeface="黑体" panose="02010609060101010101" pitchFamily="49" charset="-122"/>
              </a:rPr>
              <a:t>--</a:t>
            </a:r>
            <a:r>
              <a:rPr lang="zh-CN" altLang="en-US" dirty="0" smtClean="0">
                <a:solidFill>
                  <a:schemeClr val="bg1"/>
                </a:solidFill>
                <a:latin typeface="黑体" panose="02010609060101010101" pitchFamily="49" charset="-122"/>
                <a:ea typeface="黑体" panose="02010609060101010101" pitchFamily="49" charset="-122"/>
              </a:rPr>
              <a:t>数据堂</a:t>
            </a:r>
            <a:endParaRPr lang="zh-CN" altLang="en-US" dirty="0">
              <a:solidFill>
                <a:schemeClr val="bg1"/>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18181230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全球大数据应用</a:t>
            </a:r>
            <a:endParaRPr lang="zh-CN" altLang="en-US" dirty="0"/>
          </a:p>
        </p:txBody>
      </p:sp>
      <p:pic>
        <p:nvPicPr>
          <p:cNvPr id="8" name="图片 7"/>
          <p:cNvPicPr>
            <a:picLocks noChangeAspect="1"/>
          </p:cNvPicPr>
          <p:nvPr/>
        </p:nvPicPr>
        <p:blipFill>
          <a:blip r:embed="rId2"/>
          <a:stretch>
            <a:fillRect/>
          </a:stretch>
        </p:blipFill>
        <p:spPr>
          <a:xfrm>
            <a:off x="179512" y="843558"/>
            <a:ext cx="5780509" cy="4071721"/>
          </a:xfrm>
          <a:prstGeom prst="rect">
            <a:avLst/>
          </a:prstGeom>
        </p:spPr>
      </p:pic>
      <p:pic>
        <p:nvPicPr>
          <p:cNvPr id="9" name="图片 8"/>
          <p:cNvPicPr>
            <a:picLocks noChangeAspect="1"/>
          </p:cNvPicPr>
          <p:nvPr/>
        </p:nvPicPr>
        <p:blipFill>
          <a:blip r:embed="rId3"/>
          <a:stretch>
            <a:fillRect/>
          </a:stretch>
        </p:blipFill>
        <p:spPr>
          <a:xfrm>
            <a:off x="611561" y="675300"/>
            <a:ext cx="5472608" cy="4379380"/>
          </a:xfrm>
          <a:prstGeom prst="rect">
            <a:avLst/>
          </a:prstGeom>
        </p:spPr>
      </p:pic>
      <p:pic>
        <p:nvPicPr>
          <p:cNvPr id="10" name="图片 9"/>
          <p:cNvPicPr>
            <a:picLocks noChangeAspect="1"/>
          </p:cNvPicPr>
          <p:nvPr/>
        </p:nvPicPr>
        <p:blipFill>
          <a:blip r:embed="rId4"/>
          <a:stretch>
            <a:fillRect/>
          </a:stretch>
        </p:blipFill>
        <p:spPr>
          <a:xfrm>
            <a:off x="937565" y="644381"/>
            <a:ext cx="6010317" cy="3643486"/>
          </a:xfrm>
          <a:prstGeom prst="rect">
            <a:avLst/>
          </a:prstGeom>
        </p:spPr>
      </p:pic>
      <p:pic>
        <p:nvPicPr>
          <p:cNvPr id="11" name="图片 10"/>
          <p:cNvPicPr>
            <a:picLocks noChangeAspect="1"/>
          </p:cNvPicPr>
          <p:nvPr/>
        </p:nvPicPr>
        <p:blipFill>
          <a:blip r:embed="rId5"/>
          <a:stretch>
            <a:fillRect/>
          </a:stretch>
        </p:blipFill>
        <p:spPr>
          <a:xfrm>
            <a:off x="1259632" y="666658"/>
            <a:ext cx="5863097" cy="4248621"/>
          </a:xfrm>
          <a:prstGeom prst="rect">
            <a:avLst/>
          </a:prstGeom>
        </p:spPr>
      </p:pic>
      <p:pic>
        <p:nvPicPr>
          <p:cNvPr id="12" name="图片 11"/>
          <p:cNvPicPr>
            <a:picLocks noChangeAspect="1"/>
          </p:cNvPicPr>
          <p:nvPr/>
        </p:nvPicPr>
        <p:blipFill>
          <a:blip r:embed="rId6"/>
          <a:stretch>
            <a:fillRect/>
          </a:stretch>
        </p:blipFill>
        <p:spPr>
          <a:xfrm>
            <a:off x="1694527" y="644381"/>
            <a:ext cx="5171678" cy="3884886"/>
          </a:xfrm>
          <a:prstGeom prst="rect">
            <a:avLst/>
          </a:prstGeom>
        </p:spPr>
      </p:pic>
      <p:pic>
        <p:nvPicPr>
          <p:cNvPr id="13" name="图片 12"/>
          <p:cNvPicPr>
            <a:picLocks noChangeAspect="1"/>
          </p:cNvPicPr>
          <p:nvPr/>
        </p:nvPicPr>
        <p:blipFill>
          <a:blip r:embed="rId7"/>
          <a:stretch>
            <a:fillRect/>
          </a:stretch>
        </p:blipFill>
        <p:spPr>
          <a:xfrm>
            <a:off x="2125737" y="622479"/>
            <a:ext cx="5144212" cy="4255830"/>
          </a:xfrm>
          <a:prstGeom prst="rect">
            <a:avLst/>
          </a:prstGeom>
        </p:spPr>
      </p:pic>
      <p:pic>
        <p:nvPicPr>
          <p:cNvPr id="14" name="图片 13"/>
          <p:cNvPicPr>
            <a:picLocks noChangeAspect="1"/>
          </p:cNvPicPr>
          <p:nvPr/>
        </p:nvPicPr>
        <p:blipFill>
          <a:blip r:embed="rId8"/>
          <a:stretch>
            <a:fillRect/>
          </a:stretch>
        </p:blipFill>
        <p:spPr>
          <a:xfrm>
            <a:off x="2520364" y="638085"/>
            <a:ext cx="5793545" cy="4277194"/>
          </a:xfrm>
          <a:prstGeom prst="rect">
            <a:avLst/>
          </a:prstGeom>
        </p:spPr>
      </p:pic>
    </p:spTree>
    <p:extLst>
      <p:ext uri="{BB962C8B-B14F-4D97-AF65-F5344CB8AC3E}">
        <p14:creationId xmlns:p14="http://schemas.microsoft.com/office/powerpoint/2010/main" val="20283286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1000"/>
                                        <p:tgtEl>
                                          <p:spTgt spid="9"/>
                                        </p:tgtEl>
                                      </p:cBhvr>
                                    </p:animEffect>
                                    <p:anim calcmode="lin" valueType="num">
                                      <p:cBhvr>
                                        <p:cTn id="15" dur="1000" fill="hold"/>
                                        <p:tgtEl>
                                          <p:spTgt spid="9"/>
                                        </p:tgtEl>
                                        <p:attrNameLst>
                                          <p:attrName>ppt_x</p:attrName>
                                        </p:attrNameLst>
                                      </p:cBhvr>
                                      <p:tavLst>
                                        <p:tav tm="0">
                                          <p:val>
                                            <p:strVal val="#ppt_x"/>
                                          </p:val>
                                        </p:tav>
                                        <p:tav tm="100000">
                                          <p:val>
                                            <p:strVal val="#ppt_x"/>
                                          </p:val>
                                        </p:tav>
                                      </p:tavLst>
                                    </p:anim>
                                    <p:anim calcmode="lin" valueType="num">
                                      <p:cBhvr>
                                        <p:cTn id="16"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anim calcmode="lin" valueType="num">
                                      <p:cBhvr additive="base">
                                        <p:cTn id="21" dur="500" fill="hold"/>
                                        <p:tgtEl>
                                          <p:spTgt spid="10"/>
                                        </p:tgtEl>
                                        <p:attrNameLst>
                                          <p:attrName>ppt_x</p:attrName>
                                        </p:attrNameLst>
                                      </p:cBhvr>
                                      <p:tavLst>
                                        <p:tav tm="0">
                                          <p:val>
                                            <p:strVal val="#ppt_x"/>
                                          </p:val>
                                        </p:tav>
                                        <p:tav tm="100000">
                                          <p:val>
                                            <p:strVal val="#ppt_x"/>
                                          </p:val>
                                        </p:tav>
                                      </p:tavLst>
                                    </p:anim>
                                    <p:anim calcmode="lin" valueType="num">
                                      <p:cBhvr additive="base">
                                        <p:cTn id="2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500" fill="hold"/>
                                        <p:tgtEl>
                                          <p:spTgt spid="11"/>
                                        </p:tgtEl>
                                        <p:attrNameLst>
                                          <p:attrName>ppt_x</p:attrName>
                                        </p:attrNameLst>
                                      </p:cBhvr>
                                      <p:tavLst>
                                        <p:tav tm="0">
                                          <p:val>
                                            <p:strVal val="#ppt_x"/>
                                          </p:val>
                                        </p:tav>
                                        <p:tav tm="100000">
                                          <p:val>
                                            <p:strVal val="#ppt_x"/>
                                          </p:val>
                                        </p:tav>
                                      </p:tavLst>
                                    </p:anim>
                                    <p:anim calcmode="lin" valueType="num">
                                      <p:cBhvr additive="base">
                                        <p:cTn id="2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nodeType="click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fade">
                                      <p:cBhvr>
                                        <p:cTn id="33" dur="1000"/>
                                        <p:tgtEl>
                                          <p:spTgt spid="12"/>
                                        </p:tgtEl>
                                      </p:cBhvr>
                                    </p:animEffect>
                                    <p:anim calcmode="lin" valueType="num">
                                      <p:cBhvr>
                                        <p:cTn id="34" dur="1000" fill="hold"/>
                                        <p:tgtEl>
                                          <p:spTgt spid="12"/>
                                        </p:tgtEl>
                                        <p:attrNameLst>
                                          <p:attrName>ppt_x</p:attrName>
                                        </p:attrNameLst>
                                      </p:cBhvr>
                                      <p:tavLst>
                                        <p:tav tm="0">
                                          <p:val>
                                            <p:strVal val="#ppt_x"/>
                                          </p:val>
                                        </p:tav>
                                        <p:tav tm="100000">
                                          <p:val>
                                            <p:strVal val="#ppt_x"/>
                                          </p:val>
                                        </p:tav>
                                      </p:tavLst>
                                    </p:anim>
                                    <p:anim calcmode="lin" valueType="num">
                                      <p:cBhvr>
                                        <p:cTn id="35"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2" presetClass="entr" presetSubtype="4" fill="hold" nodeType="clickEffect">
                                  <p:stCondLst>
                                    <p:cond delay="0"/>
                                  </p:stCondLst>
                                  <p:childTnLst>
                                    <p:set>
                                      <p:cBhvr>
                                        <p:cTn id="39" dur="1" fill="hold">
                                          <p:stCondLst>
                                            <p:cond delay="0"/>
                                          </p:stCondLst>
                                        </p:cTn>
                                        <p:tgtEl>
                                          <p:spTgt spid="13"/>
                                        </p:tgtEl>
                                        <p:attrNameLst>
                                          <p:attrName>style.visibility</p:attrName>
                                        </p:attrNameLst>
                                      </p:cBhvr>
                                      <p:to>
                                        <p:strVal val="visible"/>
                                      </p:to>
                                    </p:set>
                                    <p:anim calcmode="lin" valueType="num">
                                      <p:cBhvr additive="base">
                                        <p:cTn id="40" dur="500" fill="hold"/>
                                        <p:tgtEl>
                                          <p:spTgt spid="13"/>
                                        </p:tgtEl>
                                        <p:attrNameLst>
                                          <p:attrName>ppt_x</p:attrName>
                                        </p:attrNameLst>
                                      </p:cBhvr>
                                      <p:tavLst>
                                        <p:tav tm="0">
                                          <p:val>
                                            <p:strVal val="#ppt_x"/>
                                          </p:val>
                                        </p:tav>
                                        <p:tav tm="100000">
                                          <p:val>
                                            <p:strVal val="#ppt_x"/>
                                          </p:val>
                                        </p:tav>
                                      </p:tavLst>
                                    </p:anim>
                                    <p:anim calcmode="lin" valueType="num">
                                      <p:cBhvr additive="base">
                                        <p:cTn id="41"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42" presetClass="entr" presetSubtype="0" fill="hold" nodeType="clickEffect">
                                  <p:stCondLst>
                                    <p:cond delay="0"/>
                                  </p:stCondLst>
                                  <p:childTnLst>
                                    <p:set>
                                      <p:cBhvr>
                                        <p:cTn id="45" dur="1" fill="hold">
                                          <p:stCondLst>
                                            <p:cond delay="0"/>
                                          </p:stCondLst>
                                        </p:cTn>
                                        <p:tgtEl>
                                          <p:spTgt spid="14"/>
                                        </p:tgtEl>
                                        <p:attrNameLst>
                                          <p:attrName>style.visibility</p:attrName>
                                        </p:attrNameLst>
                                      </p:cBhvr>
                                      <p:to>
                                        <p:strVal val="visible"/>
                                      </p:to>
                                    </p:set>
                                    <p:animEffect transition="in" filter="fade">
                                      <p:cBhvr>
                                        <p:cTn id="46" dur="1000"/>
                                        <p:tgtEl>
                                          <p:spTgt spid="14"/>
                                        </p:tgtEl>
                                      </p:cBhvr>
                                    </p:animEffect>
                                    <p:anim calcmode="lin" valueType="num">
                                      <p:cBhvr>
                                        <p:cTn id="47" dur="1000" fill="hold"/>
                                        <p:tgtEl>
                                          <p:spTgt spid="14"/>
                                        </p:tgtEl>
                                        <p:attrNameLst>
                                          <p:attrName>ppt_x</p:attrName>
                                        </p:attrNameLst>
                                      </p:cBhvr>
                                      <p:tavLst>
                                        <p:tav tm="0">
                                          <p:val>
                                            <p:strVal val="#ppt_x"/>
                                          </p:val>
                                        </p:tav>
                                        <p:tav tm="100000">
                                          <p:val>
                                            <p:strVal val="#ppt_x"/>
                                          </p:val>
                                        </p:tav>
                                      </p:tavLst>
                                    </p:anim>
                                    <p:anim calcmode="lin" valueType="num">
                                      <p:cBhvr>
                                        <p:cTn id="48"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我国大数据应用现状</a:t>
            </a:r>
            <a:endParaRPr lang="zh-CN" altLang="en-US" dirty="0"/>
          </a:p>
        </p:txBody>
      </p:sp>
      <p:graphicFrame>
        <p:nvGraphicFramePr>
          <p:cNvPr id="3" name="表格 2"/>
          <p:cNvGraphicFramePr>
            <a:graphicFrameLocks noGrp="1"/>
          </p:cNvGraphicFramePr>
          <p:nvPr>
            <p:extLst>
              <p:ext uri="{D42A27DB-BD31-4B8C-83A1-F6EECF244321}">
                <p14:modId xmlns:p14="http://schemas.microsoft.com/office/powerpoint/2010/main" val="1189910609"/>
              </p:ext>
            </p:extLst>
          </p:nvPr>
        </p:nvGraphicFramePr>
        <p:xfrm>
          <a:off x="491263" y="678364"/>
          <a:ext cx="8075240" cy="4099487"/>
        </p:xfrm>
        <a:graphic>
          <a:graphicData uri="http://schemas.openxmlformats.org/drawingml/2006/table">
            <a:tbl>
              <a:tblPr>
                <a:tableStyleId>{D113A9D2-9D6B-4929-AA2D-F23B5EE8CBE7}</a:tableStyleId>
              </a:tblPr>
              <a:tblGrid>
                <a:gridCol w="1200417"/>
                <a:gridCol w="6874823"/>
              </a:tblGrid>
              <a:tr h="428042">
                <a:tc>
                  <a:txBody>
                    <a:bodyPr/>
                    <a:lstStyle/>
                    <a:p>
                      <a:pPr algn="l" fontAlgn="b"/>
                      <a:r>
                        <a:rPr lang="zh-CN" altLang="en-US" sz="1100" u="none" strike="noStrike">
                          <a:effectLst/>
                          <a:latin typeface="微软雅黑" panose="020B0503020204020204" pitchFamily="34" charset="-122"/>
                          <a:ea typeface="微软雅黑" panose="020B0503020204020204" pitchFamily="34" charset="-122"/>
                        </a:rPr>
                        <a:t>医疗</a:t>
                      </a:r>
                      <a:r>
                        <a:rPr lang="en-US" altLang="zh-CN" sz="1100" u="none" strike="noStrike">
                          <a:effectLst/>
                          <a:latin typeface="微软雅黑" panose="020B0503020204020204" pitchFamily="34" charset="-122"/>
                          <a:ea typeface="微软雅黑" panose="020B0503020204020204" pitchFamily="34" charset="-122"/>
                        </a:rPr>
                        <a:t>/</a:t>
                      </a:r>
                      <a:r>
                        <a:rPr lang="zh-CN" altLang="en-US" sz="1100" u="none" strike="noStrike">
                          <a:effectLst/>
                          <a:latin typeface="微软雅黑" panose="020B0503020204020204" pitchFamily="34" charset="-122"/>
                          <a:ea typeface="微软雅黑" panose="020B0503020204020204" pitchFamily="34" charset="-122"/>
                        </a:rPr>
                        <a:t>健康</a:t>
                      </a:r>
                      <a:endParaRPr lang="zh-CN" altLang="en-US" sz="1100" b="0" i="0" u="none" strike="noStrike">
                        <a:solidFill>
                          <a:srgbClr val="000000"/>
                        </a:solidFill>
                        <a:effectLst/>
                        <a:latin typeface="微软雅黑" panose="020B0503020204020204" pitchFamily="34" charset="-122"/>
                        <a:ea typeface="微软雅黑" panose="020B0503020204020204" pitchFamily="34" charset="-122"/>
                      </a:endParaRPr>
                    </a:p>
                  </a:txBody>
                  <a:tcPr marL="1155" marR="1155" marT="1155" marB="0" anchor="b"/>
                </a:tc>
                <a:tc>
                  <a:txBody>
                    <a:bodyPr/>
                    <a:lstStyle/>
                    <a:p>
                      <a:pPr algn="l" fontAlgn="b"/>
                      <a:r>
                        <a:rPr lang="zh-CN" altLang="en-US" sz="1100" u="none" strike="noStrike">
                          <a:effectLst/>
                          <a:latin typeface="微软雅黑" panose="020B0503020204020204" pitchFamily="34" charset="-122"/>
                          <a:ea typeface="微软雅黑" panose="020B0503020204020204" pitchFamily="34" charset="-122"/>
                        </a:rPr>
                        <a:t>春雨医生、易随诊、华大基因、丁香园、微糖、百度、平安、阿里、腾讯、好大夫在线、</a:t>
                      </a:r>
                      <a:r>
                        <a:rPr lang="en-US" altLang="zh-CN" sz="1100" u="none" strike="noStrike">
                          <a:effectLst/>
                          <a:latin typeface="微软雅黑" panose="020B0503020204020204" pitchFamily="34" charset="-122"/>
                          <a:ea typeface="微软雅黑" panose="020B0503020204020204" pitchFamily="34" charset="-122"/>
                        </a:rPr>
                        <a:t>39</a:t>
                      </a:r>
                      <a:r>
                        <a:rPr lang="zh-CN" altLang="en-US" sz="1100" u="none" strike="noStrike">
                          <a:effectLst/>
                          <a:latin typeface="微软雅黑" panose="020B0503020204020204" pitchFamily="34" charset="-122"/>
                          <a:ea typeface="微软雅黑" panose="020B0503020204020204" pitchFamily="34" charset="-122"/>
                        </a:rPr>
                        <a:t>健康网、寻医问药网、有问必答网、育儿网、中国育儿网、宝宝树、百度医前智能问诊平台、东软、金蝶。</a:t>
                      </a:r>
                      <a:endParaRPr lang="zh-CN" altLang="en-US" sz="1100" b="0" i="0" u="none" strike="noStrike">
                        <a:solidFill>
                          <a:srgbClr val="000000"/>
                        </a:solidFill>
                        <a:effectLst/>
                        <a:latin typeface="微软雅黑" panose="020B0503020204020204" pitchFamily="34" charset="-122"/>
                        <a:ea typeface="微软雅黑" panose="020B0503020204020204" pitchFamily="34" charset="-122"/>
                      </a:endParaRPr>
                    </a:p>
                  </a:txBody>
                  <a:tcPr marL="1155" marR="1155" marT="1155" marB="0" anchor="b"/>
                </a:tc>
              </a:tr>
              <a:tr h="41811">
                <a:tc>
                  <a:txBody>
                    <a:bodyPr/>
                    <a:lstStyle/>
                    <a:p>
                      <a:pPr algn="l" fontAlgn="b"/>
                      <a:r>
                        <a:rPr lang="zh-CN" altLang="en-US" sz="1100" u="none" strike="noStrike">
                          <a:effectLst/>
                          <a:latin typeface="微软雅黑" panose="020B0503020204020204" pitchFamily="34" charset="-122"/>
                          <a:ea typeface="微软雅黑" panose="020B0503020204020204" pitchFamily="34" charset="-122"/>
                        </a:rPr>
                        <a:t>电子商务</a:t>
                      </a:r>
                      <a:endParaRPr lang="zh-CN" altLang="en-US" sz="1100" b="0" i="0" u="none" strike="noStrike">
                        <a:solidFill>
                          <a:srgbClr val="000000"/>
                        </a:solidFill>
                        <a:effectLst/>
                        <a:latin typeface="微软雅黑" panose="020B0503020204020204" pitchFamily="34" charset="-122"/>
                        <a:ea typeface="微软雅黑" panose="020B0503020204020204" pitchFamily="34" charset="-122"/>
                      </a:endParaRPr>
                    </a:p>
                  </a:txBody>
                  <a:tcPr marL="1155" marR="1155" marT="1155" marB="0" anchor="b"/>
                </a:tc>
                <a:tc>
                  <a:txBody>
                    <a:bodyPr/>
                    <a:lstStyle/>
                    <a:p>
                      <a:pPr algn="l" fontAlgn="b"/>
                      <a:r>
                        <a:rPr lang="zh-CN" altLang="en-US" sz="1100" u="none" strike="noStrike">
                          <a:effectLst/>
                          <a:latin typeface="微软雅黑" panose="020B0503020204020204" pitchFamily="34" charset="-122"/>
                          <a:ea typeface="微软雅黑" panose="020B0503020204020204" pitchFamily="34" charset="-122"/>
                        </a:rPr>
                        <a:t>淘宝、京东</a:t>
                      </a:r>
                      <a:endParaRPr lang="zh-CN" altLang="en-US" sz="1100" b="0" i="0" u="none" strike="noStrike">
                        <a:solidFill>
                          <a:srgbClr val="000000"/>
                        </a:solidFill>
                        <a:effectLst/>
                        <a:latin typeface="微软雅黑" panose="020B0503020204020204" pitchFamily="34" charset="-122"/>
                        <a:ea typeface="微软雅黑" panose="020B0503020204020204" pitchFamily="34" charset="-122"/>
                      </a:endParaRPr>
                    </a:p>
                  </a:txBody>
                  <a:tcPr marL="1155" marR="1155" marT="1155" marB="0" anchor="b"/>
                </a:tc>
              </a:tr>
              <a:tr h="265418">
                <a:tc>
                  <a:txBody>
                    <a:bodyPr/>
                    <a:lstStyle/>
                    <a:p>
                      <a:pPr algn="l" fontAlgn="b"/>
                      <a:r>
                        <a:rPr lang="zh-CN" altLang="en-US" sz="1100" u="none" strike="noStrike">
                          <a:effectLst/>
                          <a:latin typeface="微软雅黑" panose="020B0503020204020204" pitchFamily="34" charset="-122"/>
                          <a:ea typeface="微软雅黑" panose="020B0503020204020204" pitchFamily="34" charset="-122"/>
                        </a:rPr>
                        <a:t>精准销售</a:t>
                      </a:r>
                      <a:endParaRPr lang="zh-CN" altLang="en-US" sz="1100" b="0" i="0" u="none" strike="noStrike">
                        <a:solidFill>
                          <a:srgbClr val="000000"/>
                        </a:solidFill>
                        <a:effectLst/>
                        <a:latin typeface="微软雅黑" panose="020B0503020204020204" pitchFamily="34" charset="-122"/>
                        <a:ea typeface="微软雅黑" panose="020B0503020204020204" pitchFamily="34" charset="-122"/>
                      </a:endParaRPr>
                    </a:p>
                  </a:txBody>
                  <a:tcPr marL="1155" marR="1155" marT="1155" marB="0" anchor="b"/>
                </a:tc>
                <a:tc>
                  <a:txBody>
                    <a:bodyPr/>
                    <a:lstStyle/>
                    <a:p>
                      <a:pPr algn="l" fontAlgn="b"/>
                      <a:r>
                        <a:rPr lang="zh-CN" altLang="en-US" sz="1100" u="none" strike="noStrike">
                          <a:effectLst/>
                          <a:latin typeface="微软雅黑" panose="020B0503020204020204" pitchFamily="34" charset="-122"/>
                          <a:ea typeface="微软雅黑" panose="020B0503020204020204" pitchFamily="34" charset="-122"/>
                        </a:rPr>
                        <a:t>对用户消费全过程数据进行分析，掌握用户基本属性、购买能力、行为特征、社交特征、心里特征和兴趣偏好等多方面信息。</a:t>
                      </a:r>
                      <a:endParaRPr lang="zh-CN" altLang="en-US" sz="1100" b="0" i="0" u="none" strike="noStrike">
                        <a:solidFill>
                          <a:srgbClr val="000000"/>
                        </a:solidFill>
                        <a:effectLst/>
                        <a:latin typeface="微软雅黑" panose="020B0503020204020204" pitchFamily="34" charset="-122"/>
                        <a:ea typeface="微软雅黑" panose="020B0503020204020204" pitchFamily="34" charset="-122"/>
                      </a:endParaRPr>
                    </a:p>
                  </a:txBody>
                  <a:tcPr marL="1155" marR="1155" marT="1155" marB="0" anchor="b"/>
                </a:tc>
              </a:tr>
              <a:tr h="387386">
                <a:tc>
                  <a:txBody>
                    <a:bodyPr/>
                    <a:lstStyle/>
                    <a:p>
                      <a:pPr algn="l" fontAlgn="b"/>
                      <a:r>
                        <a:rPr lang="zh-CN" altLang="en-US" sz="1100" u="none" strike="noStrike">
                          <a:effectLst/>
                          <a:latin typeface="微软雅黑" panose="020B0503020204020204" pitchFamily="34" charset="-122"/>
                          <a:ea typeface="微软雅黑" panose="020B0503020204020204" pitchFamily="34" charset="-122"/>
                        </a:rPr>
                        <a:t>商家和供应商决策支持。</a:t>
                      </a:r>
                      <a:endParaRPr lang="zh-CN" altLang="en-US" sz="1100" b="0" i="0" u="none" strike="noStrike">
                        <a:solidFill>
                          <a:srgbClr val="000000"/>
                        </a:solidFill>
                        <a:effectLst/>
                        <a:latin typeface="微软雅黑" panose="020B0503020204020204" pitchFamily="34" charset="-122"/>
                        <a:ea typeface="微软雅黑" panose="020B0503020204020204" pitchFamily="34" charset="-122"/>
                      </a:endParaRPr>
                    </a:p>
                  </a:txBody>
                  <a:tcPr marL="1155" marR="1155" marT="1155" marB="0" anchor="b"/>
                </a:tc>
                <a:tc>
                  <a:txBody>
                    <a:bodyPr/>
                    <a:lstStyle/>
                    <a:p>
                      <a:pPr algn="l" fontAlgn="b"/>
                      <a:r>
                        <a:rPr lang="zh-CN" altLang="en-US" sz="1100" u="none" strike="noStrike">
                          <a:effectLst/>
                          <a:latin typeface="微软雅黑" panose="020B0503020204020204" pitchFamily="34" charset="-122"/>
                          <a:ea typeface="微软雅黑" panose="020B0503020204020204" pitchFamily="34" charset="-122"/>
                        </a:rPr>
                        <a:t>提供具有高度时效性的行业平均数据、市场需求变化、产业上下游动态等市场信息，帮助商家和供应商分析运营状态，预测销售和用户趋势，并提供针对性的运营优化策略；</a:t>
                      </a:r>
                      <a:endParaRPr lang="zh-CN" altLang="en-US" sz="1100" b="0" i="0" u="none" strike="noStrike">
                        <a:solidFill>
                          <a:srgbClr val="000000"/>
                        </a:solidFill>
                        <a:effectLst/>
                        <a:latin typeface="微软雅黑" panose="020B0503020204020204" pitchFamily="34" charset="-122"/>
                        <a:ea typeface="微软雅黑" panose="020B0503020204020204" pitchFamily="34" charset="-122"/>
                      </a:endParaRPr>
                    </a:p>
                  </a:txBody>
                  <a:tcPr marL="1155" marR="1155" marT="1155" marB="0" anchor="b"/>
                </a:tc>
              </a:tr>
              <a:tr h="184107">
                <a:tc>
                  <a:txBody>
                    <a:bodyPr/>
                    <a:lstStyle/>
                    <a:p>
                      <a:pPr algn="l" fontAlgn="b"/>
                      <a:r>
                        <a:rPr lang="zh-CN" altLang="en-US" sz="1100" u="none" strike="noStrike">
                          <a:effectLst/>
                          <a:latin typeface="微软雅黑" panose="020B0503020204020204" pitchFamily="34" charset="-122"/>
                          <a:ea typeface="微软雅黑" panose="020B0503020204020204" pitchFamily="34" charset="-122"/>
                        </a:rPr>
                        <a:t>自身平台运营优化</a:t>
                      </a:r>
                      <a:endParaRPr lang="zh-CN" altLang="en-US" sz="1100" b="0" i="0" u="none" strike="noStrike">
                        <a:solidFill>
                          <a:srgbClr val="000000"/>
                        </a:solidFill>
                        <a:effectLst/>
                        <a:latin typeface="微软雅黑" panose="020B0503020204020204" pitchFamily="34" charset="-122"/>
                        <a:ea typeface="微软雅黑" panose="020B0503020204020204" pitchFamily="34" charset="-122"/>
                      </a:endParaRPr>
                    </a:p>
                  </a:txBody>
                  <a:tcPr marL="1155" marR="1155" marT="1155" marB="0" anchor="b"/>
                </a:tc>
                <a:tc>
                  <a:txBody>
                    <a:bodyPr/>
                    <a:lstStyle/>
                    <a:p>
                      <a:pPr algn="l" fontAlgn="b"/>
                      <a:r>
                        <a:rPr lang="zh-CN" altLang="en-US" sz="1100" u="none" strike="noStrike">
                          <a:effectLst/>
                          <a:latin typeface="微软雅黑" panose="020B0503020204020204" pitchFamily="34" charset="-122"/>
                          <a:ea typeface="微软雅黑" panose="020B0503020204020204" pitchFamily="34" charset="-122"/>
                        </a:rPr>
                        <a:t>通过大数据分析为管理层以及各级运营管理人员提供数据分析和决策支持服务。</a:t>
                      </a:r>
                      <a:endParaRPr lang="zh-CN" altLang="en-US" sz="1100" b="0" i="0" u="none" strike="noStrike">
                        <a:solidFill>
                          <a:srgbClr val="000000"/>
                        </a:solidFill>
                        <a:effectLst/>
                        <a:latin typeface="微软雅黑" panose="020B0503020204020204" pitchFamily="34" charset="-122"/>
                        <a:ea typeface="微软雅黑" panose="020B0503020204020204" pitchFamily="34" charset="-122"/>
                      </a:endParaRPr>
                    </a:p>
                  </a:txBody>
                  <a:tcPr marL="1155" marR="1155" marT="1155" marB="0" anchor="b"/>
                </a:tc>
              </a:tr>
              <a:tr h="82467">
                <a:tc>
                  <a:txBody>
                    <a:bodyPr/>
                    <a:lstStyle/>
                    <a:p>
                      <a:pPr algn="l" fontAlgn="b"/>
                      <a:r>
                        <a:rPr lang="zh-CN" altLang="en-US" sz="1100" u="none" strike="noStrike">
                          <a:effectLst/>
                          <a:latin typeface="微软雅黑" panose="020B0503020204020204" pitchFamily="34" charset="-122"/>
                          <a:ea typeface="微软雅黑" panose="020B0503020204020204" pitchFamily="34" charset="-122"/>
                        </a:rPr>
                        <a:t>语音服务</a:t>
                      </a:r>
                      <a:endParaRPr lang="zh-CN" altLang="en-US" sz="1100" b="0" i="0" u="none" strike="noStrike">
                        <a:solidFill>
                          <a:srgbClr val="000000"/>
                        </a:solidFill>
                        <a:effectLst/>
                        <a:latin typeface="微软雅黑" panose="020B0503020204020204" pitchFamily="34" charset="-122"/>
                        <a:ea typeface="微软雅黑" panose="020B0503020204020204" pitchFamily="34" charset="-122"/>
                      </a:endParaRPr>
                    </a:p>
                  </a:txBody>
                  <a:tcPr marL="1155" marR="1155" marT="1155" marB="0" anchor="b"/>
                </a:tc>
                <a:tc>
                  <a:txBody>
                    <a:bodyPr/>
                    <a:lstStyle/>
                    <a:p>
                      <a:pPr algn="l" fontAlgn="b"/>
                      <a:r>
                        <a:rPr lang="zh-CN" altLang="en-US" sz="1100" u="none" strike="noStrike">
                          <a:effectLst/>
                          <a:latin typeface="微软雅黑" panose="020B0503020204020204" pitchFamily="34" charset="-122"/>
                          <a:ea typeface="微软雅黑" panose="020B0503020204020204" pitchFamily="34" charset="-122"/>
                        </a:rPr>
                        <a:t>科大讯飞、云知声、思必驰、捷通华声；</a:t>
                      </a:r>
                      <a:endParaRPr lang="zh-CN" altLang="en-US" sz="1100" b="0" i="0" u="none" strike="noStrike">
                        <a:solidFill>
                          <a:srgbClr val="000000"/>
                        </a:solidFill>
                        <a:effectLst/>
                        <a:latin typeface="微软雅黑" panose="020B0503020204020204" pitchFamily="34" charset="-122"/>
                        <a:ea typeface="微软雅黑" panose="020B0503020204020204" pitchFamily="34" charset="-122"/>
                      </a:endParaRPr>
                    </a:p>
                  </a:txBody>
                  <a:tcPr marL="1155" marR="1155" marT="1155" marB="0" anchor="b"/>
                </a:tc>
              </a:tr>
              <a:tr h="143451">
                <a:tc>
                  <a:txBody>
                    <a:bodyPr/>
                    <a:lstStyle/>
                    <a:p>
                      <a:pPr algn="l" fontAlgn="b"/>
                      <a:r>
                        <a:rPr lang="zh-CN" altLang="en-US" sz="1100" u="none" strike="noStrike">
                          <a:effectLst/>
                          <a:latin typeface="微软雅黑" panose="020B0503020204020204" pitchFamily="34" charset="-122"/>
                          <a:ea typeface="微软雅黑" panose="020B0503020204020204" pitchFamily="34" charset="-122"/>
                        </a:rPr>
                        <a:t>广告营销</a:t>
                      </a:r>
                      <a:endParaRPr lang="zh-CN" altLang="en-US" sz="1100" b="0" i="0" u="none" strike="noStrike">
                        <a:solidFill>
                          <a:srgbClr val="000000"/>
                        </a:solidFill>
                        <a:effectLst/>
                        <a:latin typeface="微软雅黑" panose="020B0503020204020204" pitchFamily="34" charset="-122"/>
                        <a:ea typeface="微软雅黑" panose="020B0503020204020204" pitchFamily="34" charset="-122"/>
                      </a:endParaRPr>
                    </a:p>
                  </a:txBody>
                  <a:tcPr marL="1155" marR="1155" marT="1155" marB="0" anchor="b"/>
                </a:tc>
                <a:tc>
                  <a:txBody>
                    <a:bodyPr/>
                    <a:lstStyle/>
                    <a:p>
                      <a:pPr algn="l" fontAlgn="b"/>
                      <a:r>
                        <a:rPr lang="zh-CN" altLang="en-US" sz="1100" u="none" strike="noStrike">
                          <a:effectLst/>
                          <a:latin typeface="微软雅黑" panose="020B0503020204020204" pitchFamily="34" charset="-122"/>
                          <a:ea typeface="微软雅黑" panose="020B0503020204020204" pitchFamily="34" charset="-122"/>
                        </a:rPr>
                        <a:t>亿赞普、智子云、秒针系统、品友互动、精硕科技、集奥聚合、缔元信、</a:t>
                      </a:r>
                      <a:endParaRPr lang="zh-CN" altLang="en-US" sz="1100" b="0" i="0" u="none" strike="noStrike">
                        <a:solidFill>
                          <a:srgbClr val="000000"/>
                        </a:solidFill>
                        <a:effectLst/>
                        <a:latin typeface="微软雅黑" panose="020B0503020204020204" pitchFamily="34" charset="-122"/>
                        <a:ea typeface="微软雅黑" panose="020B0503020204020204" pitchFamily="34" charset="-122"/>
                      </a:endParaRPr>
                    </a:p>
                  </a:txBody>
                  <a:tcPr marL="1155" marR="1155" marT="1155" marB="0" anchor="b"/>
                </a:tc>
              </a:tr>
              <a:tr h="265418">
                <a:tc>
                  <a:txBody>
                    <a:bodyPr/>
                    <a:lstStyle/>
                    <a:p>
                      <a:pPr algn="l" fontAlgn="b"/>
                      <a:r>
                        <a:rPr lang="zh-CN" altLang="en-US" sz="1100" u="none" strike="noStrike">
                          <a:effectLst/>
                          <a:latin typeface="微软雅黑" panose="020B0503020204020204" pitchFamily="34" charset="-122"/>
                          <a:ea typeface="微软雅黑" panose="020B0503020204020204" pitchFamily="34" charset="-122"/>
                        </a:rPr>
                        <a:t>金融</a:t>
                      </a:r>
                      <a:endParaRPr lang="zh-CN" altLang="en-US" sz="1100" b="0" i="0" u="none" strike="noStrike">
                        <a:solidFill>
                          <a:srgbClr val="000000"/>
                        </a:solidFill>
                        <a:effectLst/>
                        <a:latin typeface="微软雅黑" panose="020B0503020204020204" pitchFamily="34" charset="-122"/>
                        <a:ea typeface="微软雅黑" panose="020B0503020204020204" pitchFamily="34" charset="-122"/>
                      </a:endParaRPr>
                    </a:p>
                  </a:txBody>
                  <a:tcPr marL="1155" marR="1155" marT="1155" marB="0" anchor="b"/>
                </a:tc>
                <a:tc>
                  <a:txBody>
                    <a:bodyPr/>
                    <a:lstStyle/>
                    <a:p>
                      <a:pPr algn="l" fontAlgn="b"/>
                      <a:r>
                        <a:rPr lang="zh-CN" altLang="en-US" sz="1100" u="none" strike="noStrike">
                          <a:effectLst/>
                          <a:latin typeface="微软雅黑" panose="020B0503020204020204" pitchFamily="34" charset="-122"/>
                          <a:ea typeface="微软雅黑" panose="020B0503020204020204" pitchFamily="34" charset="-122"/>
                        </a:rPr>
                        <a:t>闪银（</a:t>
                      </a:r>
                      <a:r>
                        <a:rPr lang="en-US" altLang="zh-CN" sz="1100" u="none" strike="noStrike">
                          <a:effectLst/>
                          <a:latin typeface="微软雅黑" panose="020B0503020204020204" pitchFamily="34" charset="-122"/>
                          <a:ea typeface="微软雅黑" panose="020B0503020204020204" pitchFamily="34" charset="-122"/>
                        </a:rPr>
                        <a:t>Wecash</a:t>
                      </a:r>
                      <a:r>
                        <a:rPr lang="zh-CN" altLang="en-US" sz="1100" u="none" strike="noStrike">
                          <a:effectLst/>
                          <a:latin typeface="微软雅黑" panose="020B0503020204020204" pitchFamily="34" charset="-122"/>
                          <a:ea typeface="微软雅黑" panose="020B0503020204020204" pitchFamily="34" charset="-122"/>
                        </a:rPr>
                        <a:t>）、宜信、拍拍贷、陆金所、人人贷、芝麻征信、腾讯征信、京小贷、元宝铺、融</a:t>
                      </a:r>
                      <a:r>
                        <a:rPr lang="en-US" altLang="zh-CN" sz="1100" u="none" strike="noStrike">
                          <a:effectLst/>
                          <a:latin typeface="微软雅黑" panose="020B0503020204020204" pitchFamily="34" charset="-122"/>
                          <a:ea typeface="微软雅黑" panose="020B0503020204020204" pitchFamily="34" charset="-122"/>
                        </a:rPr>
                        <a:t>360</a:t>
                      </a:r>
                      <a:r>
                        <a:rPr lang="zh-CN" altLang="en-US" sz="1100" u="none" strike="noStrike">
                          <a:effectLst/>
                          <a:latin typeface="微软雅黑" panose="020B0503020204020204" pitchFamily="34" charset="-122"/>
                          <a:ea typeface="微软雅黑" panose="020B0503020204020204" pitchFamily="34" charset="-122"/>
                        </a:rPr>
                        <a:t>、数联铭品、九次方；</a:t>
                      </a:r>
                      <a:endParaRPr lang="zh-CN" altLang="en-US" sz="1100" b="0" i="0" u="none" strike="noStrike">
                        <a:solidFill>
                          <a:srgbClr val="000000"/>
                        </a:solidFill>
                        <a:effectLst/>
                        <a:latin typeface="微软雅黑" panose="020B0503020204020204" pitchFamily="34" charset="-122"/>
                        <a:ea typeface="微软雅黑" panose="020B0503020204020204" pitchFamily="34" charset="-122"/>
                      </a:endParaRPr>
                    </a:p>
                  </a:txBody>
                  <a:tcPr marL="1155" marR="1155" marT="1155" marB="0" anchor="b"/>
                </a:tc>
              </a:tr>
              <a:tr h="346730">
                <a:tc>
                  <a:txBody>
                    <a:bodyPr/>
                    <a:lstStyle/>
                    <a:p>
                      <a:pPr algn="l" fontAlgn="b"/>
                      <a:r>
                        <a:rPr lang="zh-CN" altLang="en-US" sz="1100" u="none" strike="noStrike">
                          <a:effectLst/>
                          <a:latin typeface="微软雅黑" panose="020B0503020204020204" pitchFamily="34" charset="-122"/>
                          <a:ea typeface="微软雅黑" panose="020B0503020204020204" pitchFamily="34" charset="-122"/>
                        </a:rPr>
                        <a:t>影视</a:t>
                      </a:r>
                      <a:r>
                        <a:rPr lang="en-US" altLang="zh-CN" sz="1100" u="none" strike="noStrike">
                          <a:effectLst/>
                          <a:latin typeface="微软雅黑" panose="020B0503020204020204" pitchFamily="34" charset="-122"/>
                          <a:ea typeface="微软雅黑" panose="020B0503020204020204" pitchFamily="34" charset="-122"/>
                        </a:rPr>
                        <a:t>/</a:t>
                      </a:r>
                      <a:r>
                        <a:rPr lang="zh-CN" altLang="en-US" sz="1100" u="none" strike="noStrike">
                          <a:effectLst/>
                          <a:latin typeface="微软雅黑" panose="020B0503020204020204" pitchFamily="34" charset="-122"/>
                          <a:ea typeface="微软雅黑" panose="020B0503020204020204" pitchFamily="34" charset="-122"/>
                        </a:rPr>
                        <a:t>娱乐</a:t>
                      </a:r>
                      <a:endParaRPr lang="zh-CN" altLang="en-US" sz="1100" b="0" i="0" u="none" strike="noStrike">
                        <a:solidFill>
                          <a:srgbClr val="000000"/>
                        </a:solidFill>
                        <a:effectLst/>
                        <a:latin typeface="微软雅黑" panose="020B0503020204020204" pitchFamily="34" charset="-122"/>
                        <a:ea typeface="微软雅黑" panose="020B0503020204020204" pitchFamily="34" charset="-122"/>
                      </a:endParaRPr>
                    </a:p>
                  </a:txBody>
                  <a:tcPr marL="1155" marR="1155" marT="1155" marB="0" anchor="b"/>
                </a:tc>
                <a:tc>
                  <a:txBody>
                    <a:bodyPr/>
                    <a:lstStyle/>
                    <a:p>
                      <a:pPr algn="l" fontAlgn="b"/>
                      <a:r>
                        <a:rPr lang="zh-CN" altLang="en-US" sz="1100" u="none" strike="noStrike">
                          <a:effectLst/>
                          <a:latin typeface="微软雅黑" panose="020B0503020204020204" pitchFamily="34" charset="-122"/>
                          <a:ea typeface="微软雅黑" panose="020B0503020204020204" pitchFamily="34" charset="-122"/>
                        </a:rPr>
                        <a:t>腾讯视频、爱奇艺、优酷</a:t>
                      </a:r>
                      <a:r>
                        <a:rPr lang="en-US" altLang="zh-CN" sz="1100" u="none" strike="noStrike">
                          <a:effectLst/>
                          <a:latin typeface="微软雅黑" panose="020B0503020204020204" pitchFamily="34" charset="-122"/>
                          <a:ea typeface="微软雅黑" panose="020B0503020204020204" pitchFamily="34" charset="-122"/>
                        </a:rPr>
                        <a:t>&amp;</a:t>
                      </a:r>
                      <a:r>
                        <a:rPr lang="zh-CN" altLang="en-US" sz="1100" u="none" strike="noStrike">
                          <a:effectLst/>
                          <a:latin typeface="微软雅黑" panose="020B0503020204020204" pitchFamily="34" charset="-122"/>
                          <a:ea typeface="微软雅黑" panose="020B0503020204020204" pitchFamily="34" charset="-122"/>
                        </a:rPr>
                        <a:t>土豆、搜狐视频、虾米音乐、网易云音乐、豆瓣</a:t>
                      </a:r>
                      <a:r>
                        <a:rPr lang="en-US" altLang="zh-CN" sz="1100" u="none" strike="noStrike">
                          <a:effectLst/>
                          <a:latin typeface="微软雅黑" panose="020B0503020204020204" pitchFamily="34" charset="-122"/>
                          <a:ea typeface="微软雅黑" panose="020B0503020204020204" pitchFamily="34" charset="-122"/>
                        </a:rPr>
                        <a:t>FM\QQ</a:t>
                      </a:r>
                      <a:r>
                        <a:rPr lang="zh-CN" altLang="en-US" sz="1100" u="none" strike="noStrike">
                          <a:effectLst/>
                          <a:latin typeface="微软雅黑" panose="020B0503020204020204" pitchFamily="34" charset="-122"/>
                          <a:ea typeface="微软雅黑" panose="020B0503020204020204" pitchFamily="34" charset="-122"/>
                        </a:rPr>
                        <a:t>音乐、艺恩世纪国际信息咨询（北京）有限公司、新影数讯、艾漫科技、牧星人影视。</a:t>
                      </a:r>
                      <a:endParaRPr lang="zh-CN" altLang="en-US" sz="1100" b="0" i="0" u="none" strike="noStrike">
                        <a:solidFill>
                          <a:srgbClr val="000000"/>
                        </a:solidFill>
                        <a:effectLst/>
                        <a:latin typeface="微软雅黑" panose="020B0503020204020204" pitchFamily="34" charset="-122"/>
                        <a:ea typeface="微软雅黑" panose="020B0503020204020204" pitchFamily="34" charset="-122"/>
                      </a:endParaRPr>
                    </a:p>
                  </a:txBody>
                  <a:tcPr marL="1155" marR="1155" marT="1155" marB="0" anchor="b"/>
                </a:tc>
              </a:tr>
              <a:tr h="62139">
                <a:tc>
                  <a:txBody>
                    <a:bodyPr/>
                    <a:lstStyle/>
                    <a:p>
                      <a:pPr algn="l" fontAlgn="b"/>
                      <a:r>
                        <a:rPr lang="zh-CN" altLang="en-US" sz="1100" u="none" strike="noStrike">
                          <a:effectLst/>
                          <a:latin typeface="微软雅黑" panose="020B0503020204020204" pitchFamily="34" charset="-122"/>
                          <a:ea typeface="微软雅黑" panose="020B0503020204020204" pitchFamily="34" charset="-122"/>
                        </a:rPr>
                        <a:t>在线教育</a:t>
                      </a:r>
                      <a:endParaRPr lang="zh-CN" altLang="en-US" sz="1100" b="0" i="0" u="none" strike="noStrike">
                        <a:solidFill>
                          <a:srgbClr val="000000"/>
                        </a:solidFill>
                        <a:effectLst/>
                        <a:latin typeface="微软雅黑" panose="020B0503020204020204" pitchFamily="34" charset="-122"/>
                        <a:ea typeface="微软雅黑" panose="020B0503020204020204" pitchFamily="34" charset="-122"/>
                      </a:endParaRPr>
                    </a:p>
                  </a:txBody>
                  <a:tcPr marL="1155" marR="1155" marT="1155" marB="0" anchor="b"/>
                </a:tc>
                <a:tc>
                  <a:txBody>
                    <a:bodyPr/>
                    <a:lstStyle/>
                    <a:p>
                      <a:pPr algn="l" fontAlgn="b"/>
                      <a:r>
                        <a:rPr lang="zh-CN" altLang="en-US" sz="1100" u="none" strike="noStrike">
                          <a:effectLst/>
                          <a:latin typeface="微软雅黑" panose="020B0503020204020204" pitchFamily="34" charset="-122"/>
                          <a:ea typeface="微软雅黑" panose="020B0503020204020204" pitchFamily="34" charset="-122"/>
                        </a:rPr>
                        <a:t>作业通、作业帮、学霸君</a:t>
                      </a:r>
                      <a:endParaRPr lang="zh-CN" altLang="en-US" sz="1100" b="0" i="0" u="none" strike="noStrike">
                        <a:solidFill>
                          <a:srgbClr val="000000"/>
                        </a:solidFill>
                        <a:effectLst/>
                        <a:latin typeface="微软雅黑" panose="020B0503020204020204" pitchFamily="34" charset="-122"/>
                        <a:ea typeface="微软雅黑" panose="020B0503020204020204" pitchFamily="34" charset="-122"/>
                      </a:endParaRPr>
                    </a:p>
                  </a:txBody>
                  <a:tcPr marL="1155" marR="1155" marT="1155" marB="0" anchor="b"/>
                </a:tc>
              </a:tr>
              <a:tr h="123123">
                <a:tc>
                  <a:txBody>
                    <a:bodyPr/>
                    <a:lstStyle/>
                    <a:p>
                      <a:pPr algn="l" fontAlgn="b"/>
                      <a:r>
                        <a:rPr lang="zh-CN" altLang="en-US" sz="1100" u="none" strike="noStrike">
                          <a:effectLst/>
                          <a:latin typeface="微软雅黑" panose="020B0503020204020204" pitchFamily="34" charset="-122"/>
                          <a:ea typeface="微软雅黑" panose="020B0503020204020204" pitchFamily="34" charset="-122"/>
                        </a:rPr>
                        <a:t>人力资源</a:t>
                      </a:r>
                      <a:endParaRPr lang="zh-CN" altLang="en-US" sz="1100" b="0" i="0" u="none" strike="noStrike">
                        <a:solidFill>
                          <a:srgbClr val="000000"/>
                        </a:solidFill>
                        <a:effectLst/>
                        <a:latin typeface="微软雅黑" panose="020B0503020204020204" pitchFamily="34" charset="-122"/>
                        <a:ea typeface="微软雅黑" panose="020B0503020204020204" pitchFamily="34" charset="-122"/>
                      </a:endParaRPr>
                    </a:p>
                  </a:txBody>
                  <a:tcPr marL="1155" marR="1155" marT="1155" marB="0" anchor="b"/>
                </a:tc>
                <a:tc>
                  <a:txBody>
                    <a:bodyPr/>
                    <a:lstStyle/>
                    <a:p>
                      <a:pPr algn="l" fontAlgn="b"/>
                      <a:r>
                        <a:rPr lang="zh-CN" altLang="en-US" sz="1100" u="none" strike="noStrike">
                          <a:effectLst/>
                          <a:latin typeface="微软雅黑" panose="020B0503020204020204" pitchFamily="34" charset="-122"/>
                          <a:ea typeface="微软雅黑" panose="020B0503020204020204" pitchFamily="34" charset="-122"/>
                        </a:rPr>
                        <a:t>搜前途、哪上班、</a:t>
                      </a:r>
                      <a:r>
                        <a:rPr lang="en-US" altLang="zh-CN" sz="1100" u="none" strike="noStrike">
                          <a:effectLst/>
                          <a:latin typeface="微软雅黑" panose="020B0503020204020204" pitchFamily="34" charset="-122"/>
                          <a:ea typeface="微软雅黑" panose="020B0503020204020204" pitchFamily="34" charset="-122"/>
                        </a:rPr>
                        <a:t>e</a:t>
                      </a:r>
                      <a:r>
                        <a:rPr lang="zh-CN" altLang="en-US" sz="1100" u="none" strike="noStrike">
                          <a:effectLst/>
                          <a:latin typeface="微软雅黑" panose="020B0503020204020204" pitchFamily="34" charset="-122"/>
                          <a:ea typeface="微软雅黑" panose="020B0503020204020204" pitchFamily="34" charset="-122"/>
                        </a:rPr>
                        <a:t>成招聘、望才招聘、内聘网、人人猎头</a:t>
                      </a:r>
                      <a:endParaRPr lang="zh-CN" altLang="en-US" sz="1100" b="0" i="0" u="none" strike="noStrike">
                        <a:solidFill>
                          <a:srgbClr val="000000"/>
                        </a:solidFill>
                        <a:effectLst/>
                        <a:latin typeface="微软雅黑" panose="020B0503020204020204" pitchFamily="34" charset="-122"/>
                        <a:ea typeface="微软雅黑" panose="020B0503020204020204" pitchFamily="34" charset="-122"/>
                      </a:endParaRPr>
                    </a:p>
                  </a:txBody>
                  <a:tcPr marL="1155" marR="1155" marT="1155" marB="0" anchor="b"/>
                </a:tc>
              </a:tr>
              <a:tr h="102795">
                <a:tc>
                  <a:txBody>
                    <a:bodyPr/>
                    <a:lstStyle/>
                    <a:p>
                      <a:pPr algn="l" fontAlgn="b"/>
                      <a:r>
                        <a:rPr lang="zh-CN" altLang="en-US" sz="1100" u="none" strike="noStrike">
                          <a:effectLst/>
                          <a:latin typeface="微软雅黑" panose="020B0503020204020204" pitchFamily="34" charset="-122"/>
                          <a:ea typeface="微软雅黑" panose="020B0503020204020204" pitchFamily="34" charset="-122"/>
                        </a:rPr>
                        <a:t>旅游</a:t>
                      </a:r>
                      <a:endParaRPr lang="zh-CN" altLang="en-US" sz="1100" b="0" i="0" u="none" strike="noStrike">
                        <a:solidFill>
                          <a:srgbClr val="000000"/>
                        </a:solidFill>
                        <a:effectLst/>
                        <a:latin typeface="微软雅黑" panose="020B0503020204020204" pitchFamily="34" charset="-122"/>
                        <a:ea typeface="微软雅黑" panose="020B0503020204020204" pitchFamily="34" charset="-122"/>
                      </a:endParaRPr>
                    </a:p>
                  </a:txBody>
                  <a:tcPr marL="1155" marR="1155" marT="1155" marB="0" anchor="b"/>
                </a:tc>
                <a:tc>
                  <a:txBody>
                    <a:bodyPr/>
                    <a:lstStyle/>
                    <a:p>
                      <a:pPr algn="l" fontAlgn="b"/>
                      <a:r>
                        <a:rPr lang="zh-CN" altLang="en-US" sz="1100" u="none" strike="noStrike">
                          <a:effectLst/>
                          <a:latin typeface="微软雅黑" panose="020B0503020204020204" pitchFamily="34" charset="-122"/>
                          <a:ea typeface="微软雅黑" panose="020B0503020204020204" pitchFamily="34" charset="-122"/>
                        </a:rPr>
                        <a:t>去哪儿、好巧网、马蜂窝、智游啦、携程</a:t>
                      </a:r>
                      <a:endParaRPr lang="zh-CN" altLang="en-US" sz="1100" b="0" i="0" u="none" strike="noStrike">
                        <a:solidFill>
                          <a:srgbClr val="000000"/>
                        </a:solidFill>
                        <a:effectLst/>
                        <a:latin typeface="微软雅黑" panose="020B0503020204020204" pitchFamily="34" charset="-122"/>
                        <a:ea typeface="微软雅黑" panose="020B0503020204020204" pitchFamily="34" charset="-122"/>
                      </a:endParaRPr>
                    </a:p>
                  </a:txBody>
                  <a:tcPr marL="1155" marR="1155" marT="1155" marB="0" anchor="b"/>
                </a:tc>
              </a:tr>
              <a:tr h="102795">
                <a:tc>
                  <a:txBody>
                    <a:bodyPr/>
                    <a:lstStyle/>
                    <a:p>
                      <a:pPr algn="l" fontAlgn="b"/>
                      <a:r>
                        <a:rPr lang="zh-CN" altLang="en-US" sz="1100" u="none" strike="noStrike">
                          <a:effectLst/>
                          <a:latin typeface="微软雅黑" panose="020B0503020204020204" pitchFamily="34" charset="-122"/>
                          <a:ea typeface="微软雅黑" panose="020B0503020204020204" pitchFamily="34" charset="-122"/>
                        </a:rPr>
                        <a:t>地理信息服务</a:t>
                      </a:r>
                      <a:endParaRPr lang="zh-CN" altLang="en-US" sz="1100" b="0" i="0" u="none" strike="noStrike">
                        <a:solidFill>
                          <a:srgbClr val="000000"/>
                        </a:solidFill>
                        <a:effectLst/>
                        <a:latin typeface="微软雅黑" panose="020B0503020204020204" pitchFamily="34" charset="-122"/>
                        <a:ea typeface="微软雅黑" panose="020B0503020204020204" pitchFamily="34" charset="-122"/>
                      </a:endParaRPr>
                    </a:p>
                  </a:txBody>
                  <a:tcPr marL="1155" marR="1155" marT="1155" marB="0" anchor="b"/>
                </a:tc>
                <a:tc>
                  <a:txBody>
                    <a:bodyPr/>
                    <a:lstStyle/>
                    <a:p>
                      <a:pPr algn="l" fontAlgn="b"/>
                      <a:r>
                        <a:rPr lang="zh-CN" altLang="en-US" sz="1100" u="none" strike="noStrike">
                          <a:effectLst/>
                          <a:latin typeface="微软雅黑" panose="020B0503020204020204" pitchFamily="34" charset="-122"/>
                          <a:ea typeface="微软雅黑" panose="020B0503020204020204" pitchFamily="34" charset="-122"/>
                        </a:rPr>
                        <a:t>百度地图、高德地图、中海达、东方道迩、灵图软件、</a:t>
                      </a:r>
                      <a:endParaRPr lang="zh-CN" altLang="en-US" sz="1100" b="0" i="0" u="none" strike="noStrike">
                        <a:solidFill>
                          <a:srgbClr val="000000"/>
                        </a:solidFill>
                        <a:effectLst/>
                        <a:latin typeface="微软雅黑" panose="020B0503020204020204" pitchFamily="34" charset="-122"/>
                        <a:ea typeface="微软雅黑" panose="020B0503020204020204" pitchFamily="34" charset="-122"/>
                      </a:endParaRPr>
                    </a:p>
                  </a:txBody>
                  <a:tcPr marL="1155" marR="1155" marT="1155" marB="0" anchor="b"/>
                </a:tc>
              </a:tr>
              <a:tr h="224762">
                <a:tc>
                  <a:txBody>
                    <a:bodyPr/>
                    <a:lstStyle/>
                    <a:p>
                      <a:pPr algn="l" fontAlgn="b"/>
                      <a:r>
                        <a:rPr lang="zh-CN" altLang="en-US" sz="1100" u="none" strike="noStrike">
                          <a:effectLst/>
                          <a:latin typeface="微软雅黑" panose="020B0503020204020204" pitchFamily="34" charset="-122"/>
                          <a:ea typeface="微软雅黑" panose="020B0503020204020204" pitchFamily="34" charset="-122"/>
                        </a:rPr>
                        <a:t>交通</a:t>
                      </a:r>
                      <a:r>
                        <a:rPr lang="en-US" altLang="zh-CN" sz="1100" u="none" strike="noStrike">
                          <a:effectLst/>
                          <a:latin typeface="微软雅黑" panose="020B0503020204020204" pitchFamily="34" charset="-122"/>
                          <a:ea typeface="微软雅黑" panose="020B0503020204020204" pitchFamily="34" charset="-122"/>
                        </a:rPr>
                        <a:t>/</a:t>
                      </a:r>
                      <a:r>
                        <a:rPr lang="zh-CN" altLang="en-US" sz="1100" u="none" strike="noStrike">
                          <a:effectLst/>
                          <a:latin typeface="微软雅黑" panose="020B0503020204020204" pitchFamily="34" charset="-122"/>
                          <a:ea typeface="微软雅黑" panose="020B0503020204020204" pitchFamily="34" charset="-122"/>
                        </a:rPr>
                        <a:t>物流</a:t>
                      </a:r>
                      <a:endParaRPr lang="zh-CN" altLang="en-US" sz="1100" b="0" i="0" u="none" strike="noStrike">
                        <a:solidFill>
                          <a:srgbClr val="000000"/>
                        </a:solidFill>
                        <a:effectLst/>
                        <a:latin typeface="微软雅黑" panose="020B0503020204020204" pitchFamily="34" charset="-122"/>
                        <a:ea typeface="微软雅黑" panose="020B0503020204020204" pitchFamily="34" charset="-122"/>
                      </a:endParaRPr>
                    </a:p>
                  </a:txBody>
                  <a:tcPr marL="1155" marR="1155" marT="1155" marB="0" anchor="b"/>
                </a:tc>
                <a:tc>
                  <a:txBody>
                    <a:bodyPr/>
                    <a:lstStyle/>
                    <a:p>
                      <a:pPr algn="l" fontAlgn="b"/>
                      <a:r>
                        <a:rPr lang="zh-CN" altLang="en-US" sz="1100" u="none" strike="noStrike">
                          <a:effectLst/>
                          <a:latin typeface="微软雅黑" panose="020B0503020204020204" pitchFamily="34" charset="-122"/>
                          <a:ea typeface="微软雅黑" panose="020B0503020204020204" pitchFamily="34" charset="-122"/>
                        </a:rPr>
                        <a:t>航旅纵横、飞常准、途志、车来了、北京汇通天下物联科技、快的打车、美的空调、快逸行、九五智驾</a:t>
                      </a:r>
                      <a:endParaRPr lang="zh-CN" altLang="en-US" sz="1100" b="0" i="0" u="none" strike="noStrike">
                        <a:solidFill>
                          <a:srgbClr val="000000"/>
                        </a:solidFill>
                        <a:effectLst/>
                        <a:latin typeface="微软雅黑" panose="020B0503020204020204" pitchFamily="34" charset="-122"/>
                        <a:ea typeface="微软雅黑" panose="020B0503020204020204" pitchFamily="34" charset="-122"/>
                      </a:endParaRPr>
                    </a:p>
                  </a:txBody>
                  <a:tcPr marL="1155" marR="1155" marT="1155" marB="0" anchor="b"/>
                </a:tc>
              </a:tr>
              <a:tr h="331820">
                <a:tc>
                  <a:txBody>
                    <a:bodyPr/>
                    <a:lstStyle/>
                    <a:p>
                      <a:pPr algn="l" fontAlgn="b"/>
                      <a:r>
                        <a:rPr lang="zh-CN" altLang="en-US" sz="1100" u="none" strike="noStrike">
                          <a:effectLst/>
                          <a:latin typeface="微软雅黑" panose="020B0503020204020204" pitchFamily="34" charset="-122"/>
                          <a:ea typeface="微软雅黑" panose="020B0503020204020204" pitchFamily="34" charset="-122"/>
                        </a:rPr>
                        <a:t>农业</a:t>
                      </a:r>
                      <a:endParaRPr lang="zh-CN" altLang="en-US" sz="1100" b="0" i="0" u="none" strike="noStrike">
                        <a:solidFill>
                          <a:srgbClr val="000000"/>
                        </a:solidFill>
                        <a:effectLst/>
                        <a:latin typeface="微软雅黑" panose="020B0503020204020204" pitchFamily="34" charset="-122"/>
                        <a:ea typeface="微软雅黑" panose="020B0503020204020204" pitchFamily="34" charset="-122"/>
                      </a:endParaRPr>
                    </a:p>
                  </a:txBody>
                  <a:tcPr marL="1155" marR="1155" marT="1155" marB="0" anchor="b"/>
                </a:tc>
                <a:tc>
                  <a:txBody>
                    <a:bodyPr/>
                    <a:lstStyle/>
                    <a:p>
                      <a:pPr algn="l" fontAlgn="b"/>
                      <a:r>
                        <a:rPr lang="zh-CN" altLang="en-US" sz="1100" u="none" strike="noStrike">
                          <a:effectLst/>
                          <a:latin typeface="微软雅黑" panose="020B0503020204020204" pitchFamily="34" charset="-122"/>
                          <a:ea typeface="微软雅黑" panose="020B0503020204020204" pitchFamily="34" charset="-122"/>
                        </a:rPr>
                        <a:t>蒙牛“智能耳环”“云端牧场”，软通动力在河北廊坊的农田里安装内置摄像头的传感器，采集诸如气温、湿度、雨量等农作物生长环境的数据，并将数据汇聚到云端进行实时监测、分析和管理。</a:t>
                      </a:r>
                      <a:endParaRPr lang="zh-CN" altLang="en-US" sz="1100" b="0" i="0" u="none" strike="noStrike">
                        <a:solidFill>
                          <a:srgbClr val="000000"/>
                        </a:solidFill>
                        <a:effectLst/>
                        <a:latin typeface="微软雅黑" panose="020B0503020204020204" pitchFamily="34" charset="-122"/>
                        <a:ea typeface="微软雅黑" panose="020B0503020204020204" pitchFamily="34" charset="-122"/>
                      </a:endParaRPr>
                    </a:p>
                  </a:txBody>
                  <a:tcPr marL="1155" marR="1155" marT="1155" marB="0" anchor="b"/>
                </a:tc>
              </a:tr>
              <a:tr h="82467">
                <a:tc>
                  <a:txBody>
                    <a:bodyPr/>
                    <a:lstStyle/>
                    <a:p>
                      <a:pPr algn="l" fontAlgn="b"/>
                      <a:r>
                        <a:rPr lang="zh-CN" altLang="en-US" sz="1100" u="none" strike="noStrike">
                          <a:effectLst/>
                          <a:latin typeface="微软雅黑" panose="020B0503020204020204" pitchFamily="34" charset="-122"/>
                          <a:ea typeface="微软雅黑" panose="020B0503020204020204" pitchFamily="34" charset="-122"/>
                        </a:rPr>
                        <a:t>房地产</a:t>
                      </a:r>
                      <a:endParaRPr lang="zh-CN" altLang="en-US" sz="1100" b="0" i="0" u="none" strike="noStrike">
                        <a:solidFill>
                          <a:srgbClr val="000000"/>
                        </a:solidFill>
                        <a:effectLst/>
                        <a:latin typeface="微软雅黑" panose="020B0503020204020204" pitchFamily="34" charset="-122"/>
                        <a:ea typeface="微软雅黑" panose="020B0503020204020204" pitchFamily="34" charset="-122"/>
                      </a:endParaRPr>
                    </a:p>
                  </a:txBody>
                  <a:tcPr marL="1155" marR="1155" marT="1155" marB="0" anchor="b"/>
                </a:tc>
                <a:tc>
                  <a:txBody>
                    <a:bodyPr/>
                    <a:lstStyle/>
                    <a:p>
                      <a:pPr algn="l" fontAlgn="b"/>
                      <a:r>
                        <a:rPr lang="zh-CN" altLang="en-US" sz="1100" u="none" strike="noStrike">
                          <a:effectLst/>
                          <a:latin typeface="微软雅黑" panose="020B0503020204020204" pitchFamily="34" charset="-122"/>
                          <a:ea typeface="微软雅黑" panose="020B0503020204020204" pitchFamily="34" charset="-122"/>
                        </a:rPr>
                        <a:t>万科地产、链家地产、易遨中国、万达地产</a:t>
                      </a:r>
                      <a:endParaRPr lang="zh-CN" altLang="en-US" sz="1100" b="0" i="0" u="none" strike="noStrike">
                        <a:solidFill>
                          <a:srgbClr val="000000"/>
                        </a:solidFill>
                        <a:effectLst/>
                        <a:latin typeface="微软雅黑" panose="020B0503020204020204" pitchFamily="34" charset="-122"/>
                        <a:ea typeface="微软雅黑" panose="020B0503020204020204" pitchFamily="34" charset="-122"/>
                      </a:endParaRPr>
                    </a:p>
                  </a:txBody>
                  <a:tcPr marL="1155" marR="1155" marT="1155" marB="0" anchor="b"/>
                </a:tc>
              </a:tr>
              <a:tr h="102795">
                <a:tc>
                  <a:txBody>
                    <a:bodyPr/>
                    <a:lstStyle/>
                    <a:p>
                      <a:pPr algn="l" fontAlgn="b"/>
                      <a:r>
                        <a:rPr lang="zh-CN" altLang="en-US" sz="1100" u="none" strike="noStrike">
                          <a:effectLst/>
                          <a:latin typeface="微软雅黑" panose="020B0503020204020204" pitchFamily="34" charset="-122"/>
                          <a:ea typeface="微软雅黑" panose="020B0503020204020204" pitchFamily="34" charset="-122"/>
                        </a:rPr>
                        <a:t>企业应用</a:t>
                      </a:r>
                      <a:endParaRPr lang="zh-CN" altLang="en-US" sz="1100" b="0" i="0" u="none" strike="noStrike">
                        <a:solidFill>
                          <a:srgbClr val="000000"/>
                        </a:solidFill>
                        <a:effectLst/>
                        <a:latin typeface="微软雅黑" panose="020B0503020204020204" pitchFamily="34" charset="-122"/>
                        <a:ea typeface="微软雅黑" panose="020B0503020204020204" pitchFamily="34" charset="-122"/>
                      </a:endParaRPr>
                    </a:p>
                  </a:txBody>
                  <a:tcPr marL="1155" marR="1155" marT="1155" marB="0" anchor="b"/>
                </a:tc>
                <a:tc>
                  <a:txBody>
                    <a:bodyPr/>
                    <a:lstStyle/>
                    <a:p>
                      <a:pPr algn="l" fontAlgn="b"/>
                      <a:r>
                        <a:rPr lang="zh-CN" altLang="en-US" sz="1100" u="none" strike="noStrike" dirty="0">
                          <a:effectLst/>
                          <a:latin typeface="微软雅黑" panose="020B0503020204020204" pitchFamily="34" charset="-122"/>
                          <a:ea typeface="微软雅黑" panose="020B0503020204020204" pitchFamily="34" charset="-122"/>
                        </a:rPr>
                        <a:t>企业有东方国信、亚信、金蝶、用友、神州数码</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1155" marR="1155" marT="1155" marB="0" anchor="b"/>
                </a:tc>
              </a:tr>
            </a:tbl>
          </a:graphicData>
        </a:graphic>
      </p:graphicFrame>
    </p:spTree>
    <p:extLst>
      <p:ext uri="{BB962C8B-B14F-4D97-AF65-F5344CB8AC3E}">
        <p14:creationId xmlns:p14="http://schemas.microsoft.com/office/powerpoint/2010/main" val="321744543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ChangeArrowheads="1"/>
          </p:cNvSpPr>
          <p:nvPr/>
        </p:nvSpPr>
        <p:spPr bwMode="auto">
          <a:xfrm>
            <a:off x="1295400" y="2241550"/>
            <a:ext cx="4464050" cy="487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8" tIns="45715" rIns="91428" bIns="45715"/>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endParaRPr lang="zh-CN" altLang="zh-CN" sz="3300" b="1">
              <a:solidFill>
                <a:srgbClr val="3F3F3F"/>
              </a:solidFill>
              <a:latin typeface="Century Gothic" pitchFamily="34" charset="0"/>
              <a:ea typeface="黑体" pitchFamily="49" charset="-122"/>
              <a:sym typeface="Century Gothic" pitchFamily="34" charset="0"/>
            </a:endParaRPr>
          </a:p>
        </p:txBody>
      </p:sp>
      <p:pic>
        <p:nvPicPr>
          <p:cNvPr id="4099" name="图片 5"/>
          <p:cNvPicPr>
            <a:picLocks noChangeAspect="1" noChangeArrowheads="1"/>
          </p:cNvPicPr>
          <p:nvPr/>
        </p:nvPicPr>
        <p:blipFill>
          <a:blip r:embed="rId2" cstate="print">
            <a:extLst>
              <a:ext uri="{28A0092B-C50C-407E-A947-70E740481C1C}">
                <a14:useLocalDpi xmlns:a14="http://schemas.microsoft.com/office/drawing/2010/main" val="0"/>
              </a:ext>
            </a:extLst>
          </a:blip>
          <a:srcRect t="5199"/>
          <a:stretch>
            <a:fillRect/>
          </a:stretch>
        </p:blipFill>
        <p:spPr bwMode="auto">
          <a:xfrm>
            <a:off x="3175" y="0"/>
            <a:ext cx="9136063"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0" name="Rectangle 2"/>
          <p:cNvSpPr>
            <a:spLocks noChangeArrowheads="1"/>
          </p:cNvSpPr>
          <p:nvPr/>
        </p:nvSpPr>
        <p:spPr bwMode="auto">
          <a:xfrm>
            <a:off x="1295400" y="2241550"/>
            <a:ext cx="5148808" cy="487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8" tIns="45715" rIns="91428" bIns="45715"/>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r>
              <a:rPr lang="zh-CN" altLang="en-US" sz="3300" b="1" dirty="0" smtClean="0">
                <a:solidFill>
                  <a:srgbClr val="3F3F3F"/>
                </a:solidFill>
                <a:latin typeface="Century Gothic" pitchFamily="34" charset="0"/>
                <a:ea typeface="黑体" pitchFamily="49" charset="-122"/>
                <a:sym typeface="Century Gothic" pitchFamily="34" charset="0"/>
              </a:rPr>
              <a:t>我国大数据产业发展策略</a:t>
            </a:r>
            <a:endParaRPr lang="zh-CN" altLang="en-US" dirty="0">
              <a:sym typeface="Arial" charset="0"/>
            </a:endParaRPr>
          </a:p>
        </p:txBody>
      </p:sp>
      <p:sp>
        <p:nvSpPr>
          <p:cNvPr id="4101" name="Rectangle 5"/>
          <p:cNvSpPr>
            <a:spLocks noChangeArrowheads="1"/>
          </p:cNvSpPr>
          <p:nvPr/>
        </p:nvSpPr>
        <p:spPr bwMode="auto">
          <a:xfrm>
            <a:off x="360363" y="2241550"/>
            <a:ext cx="935037" cy="757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0790" tIns="50396" rIns="100790" bIns="50396" anchor="ct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algn="ctr"/>
            <a:r>
              <a:rPr lang="en-US" altLang="zh-CN" sz="8600" dirty="0">
                <a:solidFill>
                  <a:srgbClr val="B90000"/>
                </a:solidFill>
                <a:ea typeface="黑体" pitchFamily="49" charset="-122"/>
                <a:sym typeface="Arial" charset="0"/>
              </a:rPr>
              <a:t>D</a:t>
            </a:r>
            <a:endParaRPr lang="zh-CN" altLang="en-US" dirty="0"/>
          </a:p>
        </p:txBody>
      </p:sp>
    </p:spTree>
    <p:extLst>
      <p:ext uri="{BB962C8B-B14F-4D97-AF65-F5344CB8AC3E}">
        <p14:creationId xmlns:p14="http://schemas.microsoft.com/office/powerpoint/2010/main" val="3429365150"/>
      </p:ext>
    </p:extLst>
  </p:cSld>
  <p:clrMapOvr>
    <a:masterClrMapping/>
  </p:clrMapOvr>
  <p:transition spd="slow"/>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现状分析</a:t>
            </a:r>
            <a:endParaRPr lang="zh-CN" altLang="en-US" dirty="0"/>
          </a:p>
        </p:txBody>
      </p:sp>
      <p:sp>
        <p:nvSpPr>
          <p:cNvPr id="4" name="文本框 3"/>
          <p:cNvSpPr txBox="1"/>
          <p:nvPr/>
        </p:nvSpPr>
        <p:spPr>
          <a:xfrm>
            <a:off x="694015" y="915566"/>
            <a:ext cx="3877985" cy="369332"/>
          </a:xfrm>
          <a:prstGeom prst="rect">
            <a:avLst/>
          </a:prstGeom>
          <a:noFill/>
        </p:spPr>
        <p:txBody>
          <a:bodyPr wrap="none" rtlCol="0">
            <a:spAutoFit/>
          </a:bodyPr>
          <a:lstStyle/>
          <a:p>
            <a:r>
              <a:rPr lang="zh-CN" altLang="en-US" dirty="0" smtClean="0"/>
              <a:t>（一）互联网企业在引领大数据应用</a:t>
            </a:r>
            <a:endParaRPr lang="zh-CN" altLang="en-US" dirty="0"/>
          </a:p>
        </p:txBody>
      </p:sp>
      <p:pic>
        <p:nvPicPr>
          <p:cNvPr id="5" name="图片 4"/>
          <p:cNvPicPr>
            <a:picLocks noChangeAspect="1"/>
          </p:cNvPicPr>
          <p:nvPr/>
        </p:nvPicPr>
        <p:blipFill>
          <a:blip r:embed="rId2"/>
          <a:stretch>
            <a:fillRect/>
          </a:stretch>
        </p:blipFill>
        <p:spPr>
          <a:xfrm>
            <a:off x="1259632" y="1305519"/>
            <a:ext cx="6451371" cy="3705027"/>
          </a:xfrm>
          <a:prstGeom prst="rect">
            <a:avLst/>
          </a:prstGeom>
        </p:spPr>
      </p:pic>
    </p:spTree>
    <p:extLst>
      <p:ext uri="{BB962C8B-B14F-4D97-AF65-F5344CB8AC3E}">
        <p14:creationId xmlns:p14="http://schemas.microsoft.com/office/powerpoint/2010/main" val="81164208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现状分析</a:t>
            </a:r>
            <a:endParaRPr lang="zh-CN" altLang="en-US" dirty="0"/>
          </a:p>
        </p:txBody>
      </p:sp>
      <p:sp>
        <p:nvSpPr>
          <p:cNvPr id="4" name="文本框 3"/>
          <p:cNvSpPr txBox="1"/>
          <p:nvPr/>
        </p:nvSpPr>
        <p:spPr>
          <a:xfrm>
            <a:off x="694015" y="915566"/>
            <a:ext cx="3647152" cy="369332"/>
          </a:xfrm>
          <a:prstGeom prst="rect">
            <a:avLst/>
          </a:prstGeom>
          <a:noFill/>
        </p:spPr>
        <p:txBody>
          <a:bodyPr wrap="none" rtlCol="0">
            <a:spAutoFit/>
          </a:bodyPr>
          <a:lstStyle/>
          <a:p>
            <a:r>
              <a:rPr lang="zh-CN" altLang="en-US" dirty="0" smtClean="0"/>
              <a:t>（二）产业分布过于偏重应用环节</a:t>
            </a:r>
            <a:endParaRPr lang="zh-CN" altLang="en-US" dirty="0"/>
          </a:p>
        </p:txBody>
      </p:sp>
      <p:pic>
        <p:nvPicPr>
          <p:cNvPr id="3" name="图片 2"/>
          <p:cNvPicPr>
            <a:picLocks noChangeAspect="1"/>
          </p:cNvPicPr>
          <p:nvPr/>
        </p:nvPicPr>
        <p:blipFill>
          <a:blip r:embed="rId2"/>
          <a:stretch>
            <a:fillRect/>
          </a:stretch>
        </p:blipFill>
        <p:spPr>
          <a:xfrm>
            <a:off x="1979712" y="1419622"/>
            <a:ext cx="3981450" cy="3333750"/>
          </a:xfrm>
          <a:prstGeom prst="rect">
            <a:avLst/>
          </a:prstGeom>
        </p:spPr>
      </p:pic>
    </p:spTree>
    <p:extLst>
      <p:ext uri="{BB962C8B-B14F-4D97-AF65-F5344CB8AC3E}">
        <p14:creationId xmlns:p14="http://schemas.microsoft.com/office/powerpoint/2010/main" val="262791857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现状分析</a:t>
            </a:r>
            <a:endParaRPr lang="zh-CN" altLang="en-US" dirty="0"/>
          </a:p>
        </p:txBody>
      </p:sp>
      <p:sp>
        <p:nvSpPr>
          <p:cNvPr id="4" name="文本框 3"/>
          <p:cNvSpPr txBox="1"/>
          <p:nvPr/>
        </p:nvSpPr>
        <p:spPr>
          <a:xfrm>
            <a:off x="694015" y="915566"/>
            <a:ext cx="4108817" cy="369332"/>
          </a:xfrm>
          <a:prstGeom prst="rect">
            <a:avLst/>
          </a:prstGeom>
          <a:noFill/>
        </p:spPr>
        <p:txBody>
          <a:bodyPr wrap="none" rtlCol="0">
            <a:spAutoFit/>
          </a:bodyPr>
          <a:lstStyle/>
          <a:p>
            <a:r>
              <a:rPr lang="zh-CN" altLang="en-US" dirty="0" smtClean="0"/>
              <a:t>（三）缺乏综合性的数据聚合流通平台</a:t>
            </a:r>
            <a:endParaRPr lang="zh-CN" altLang="en-US" dirty="0"/>
          </a:p>
        </p:txBody>
      </p:sp>
      <p:sp>
        <p:nvSpPr>
          <p:cNvPr id="5" name="文本框 4"/>
          <p:cNvSpPr txBox="1"/>
          <p:nvPr/>
        </p:nvSpPr>
        <p:spPr>
          <a:xfrm>
            <a:off x="479174" y="1284898"/>
            <a:ext cx="7900498" cy="1346907"/>
          </a:xfrm>
          <a:prstGeom prst="rect">
            <a:avLst/>
          </a:prstGeom>
          <a:noFill/>
        </p:spPr>
        <p:txBody>
          <a:bodyPr wrap="square" rtlCol="0">
            <a:spAutoFit/>
          </a:bodyPr>
          <a:lstStyle/>
          <a:p>
            <a:pPr>
              <a:lnSpc>
                <a:spcPct val="150000"/>
              </a:lnSpc>
            </a:pPr>
            <a:r>
              <a:rPr lang="zh-CN" altLang="en-US" sz="1400" dirty="0" smtClean="0">
                <a:latin typeface="微软雅黑" panose="020B0503020204020204" pitchFamily="34" charset="-122"/>
                <a:ea typeface="微软雅黑" panose="020B0503020204020204" pitchFamily="34" charset="-122"/>
              </a:rPr>
              <a:t>      国内企业由于主观认知的不足或客观条件的限制，很多数据拥有者主要关注于数据用于自身的业务。这种局面造成的一个后果是，对数据的采集也只是局限在多个行业细类之内。在所有纯数据源企业或平台，只有不到</a:t>
            </a:r>
            <a:r>
              <a:rPr lang="en-US" altLang="zh-CN" sz="1400" dirty="0" smtClean="0">
                <a:latin typeface="微软雅黑" panose="020B0503020204020204" pitchFamily="34" charset="-122"/>
                <a:ea typeface="微软雅黑" panose="020B0503020204020204" pitchFamily="34" charset="-122"/>
              </a:rPr>
              <a:t>8%</a:t>
            </a:r>
            <a:r>
              <a:rPr lang="zh-CN" altLang="en-US" sz="1400" dirty="0" smtClean="0">
                <a:latin typeface="微软雅黑" panose="020B0503020204020204" pitchFamily="34" charset="-122"/>
                <a:ea typeface="微软雅黑" panose="020B0503020204020204" pitchFamily="34" charset="-122"/>
              </a:rPr>
              <a:t>在开展数据的租赁业务，其中面向各类数据的平台只有数据堂和聚合数据等少数几家。</a:t>
            </a:r>
            <a:endParaRPr lang="en-US" altLang="zh-CN" sz="1400" dirty="0" smtClean="0">
              <a:latin typeface="微软雅黑" panose="020B0503020204020204" pitchFamily="34" charset="-122"/>
              <a:ea typeface="微软雅黑" panose="020B0503020204020204" pitchFamily="34" charset="-122"/>
            </a:endParaRPr>
          </a:p>
        </p:txBody>
      </p:sp>
      <p:sp>
        <p:nvSpPr>
          <p:cNvPr id="6" name="文本框 5"/>
          <p:cNvSpPr txBox="1"/>
          <p:nvPr/>
        </p:nvSpPr>
        <p:spPr>
          <a:xfrm>
            <a:off x="701474" y="2772530"/>
            <a:ext cx="3877985" cy="369332"/>
          </a:xfrm>
          <a:prstGeom prst="rect">
            <a:avLst/>
          </a:prstGeom>
          <a:noFill/>
        </p:spPr>
        <p:txBody>
          <a:bodyPr wrap="none" rtlCol="0">
            <a:spAutoFit/>
          </a:bodyPr>
          <a:lstStyle/>
          <a:p>
            <a:r>
              <a:rPr lang="zh-CN" altLang="en-US" dirty="0" smtClean="0"/>
              <a:t>（四）基础架构和分析环节比较薄弱</a:t>
            </a:r>
            <a:endParaRPr lang="zh-CN" altLang="en-US" dirty="0"/>
          </a:p>
        </p:txBody>
      </p:sp>
      <p:sp>
        <p:nvSpPr>
          <p:cNvPr id="7" name="文本框 6"/>
          <p:cNvSpPr txBox="1"/>
          <p:nvPr/>
        </p:nvSpPr>
        <p:spPr>
          <a:xfrm>
            <a:off x="457200" y="3382129"/>
            <a:ext cx="7900498" cy="1061829"/>
          </a:xfrm>
          <a:prstGeom prst="rect">
            <a:avLst/>
          </a:prstGeom>
          <a:noFill/>
        </p:spPr>
        <p:txBody>
          <a:bodyPr wrap="square" rtlCol="0">
            <a:spAutoFit/>
          </a:bodyPr>
          <a:lstStyle>
            <a:defPPr>
              <a:defRPr lang="zh-CN"/>
            </a:defPPr>
            <a:lvl1pPr>
              <a:defRPr sz="1400">
                <a:latin typeface="微软雅黑" panose="020B0503020204020204" pitchFamily="34" charset="-122"/>
                <a:ea typeface="微软雅黑" panose="020B0503020204020204" pitchFamily="34" charset="-122"/>
              </a:defRPr>
            </a:lvl1pPr>
          </a:lstStyle>
          <a:p>
            <a:pPr>
              <a:lnSpc>
                <a:spcPct val="150000"/>
              </a:lnSpc>
            </a:pPr>
            <a:r>
              <a:rPr lang="zh-CN" altLang="en-US" dirty="0" smtClean="0"/>
              <a:t>     与</a:t>
            </a:r>
            <a:r>
              <a:rPr lang="zh-CN" altLang="en-US" dirty="0"/>
              <a:t>技术创新不足直接相关的一个问题是，我国科研机构和高校在大数据技术研究方面缺乏建树。国外的很多大数据技术或产品出自于高校，比如起源于加州伯克利大学的实时大数据平台</a:t>
            </a:r>
            <a:r>
              <a:rPr lang="en-US" altLang="zh-CN" dirty="0"/>
              <a:t>Spark</a:t>
            </a:r>
            <a:r>
              <a:rPr lang="zh-CN" altLang="en-US" dirty="0"/>
              <a:t>和起源于麻省理工学院的人脸识别公司</a:t>
            </a:r>
            <a:r>
              <a:rPr lang="en-US" altLang="zh-CN" dirty="0" err="1"/>
              <a:t>Affectiva</a:t>
            </a:r>
            <a:r>
              <a:rPr lang="zh-CN" altLang="en-US" dirty="0"/>
              <a:t>等。</a:t>
            </a:r>
            <a:endParaRPr lang="en-US" altLang="zh-CN" dirty="0"/>
          </a:p>
        </p:txBody>
      </p:sp>
    </p:spTree>
    <p:extLst>
      <p:ext uri="{BB962C8B-B14F-4D97-AF65-F5344CB8AC3E}">
        <p14:creationId xmlns:p14="http://schemas.microsoft.com/office/powerpoint/2010/main" val="3141752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现状分析</a:t>
            </a:r>
            <a:endParaRPr lang="zh-CN" altLang="en-US" dirty="0"/>
          </a:p>
        </p:txBody>
      </p:sp>
      <p:sp>
        <p:nvSpPr>
          <p:cNvPr id="4" name="文本框 3"/>
          <p:cNvSpPr txBox="1"/>
          <p:nvPr/>
        </p:nvSpPr>
        <p:spPr>
          <a:xfrm>
            <a:off x="694015" y="915566"/>
            <a:ext cx="4108817" cy="369332"/>
          </a:xfrm>
          <a:prstGeom prst="rect">
            <a:avLst/>
          </a:prstGeom>
          <a:noFill/>
        </p:spPr>
        <p:txBody>
          <a:bodyPr wrap="none" rtlCol="0">
            <a:spAutoFit/>
          </a:bodyPr>
          <a:lstStyle/>
          <a:p>
            <a:r>
              <a:rPr lang="zh-CN" altLang="en-US" dirty="0" smtClean="0"/>
              <a:t>（五）应用领域的行业分布仍不够全面</a:t>
            </a:r>
            <a:endParaRPr lang="zh-CN" altLang="en-US" dirty="0"/>
          </a:p>
        </p:txBody>
      </p:sp>
      <p:pic>
        <p:nvPicPr>
          <p:cNvPr id="3" name="图片 2"/>
          <p:cNvPicPr>
            <a:picLocks noChangeAspect="1"/>
          </p:cNvPicPr>
          <p:nvPr/>
        </p:nvPicPr>
        <p:blipFill>
          <a:blip r:embed="rId2"/>
          <a:stretch>
            <a:fillRect/>
          </a:stretch>
        </p:blipFill>
        <p:spPr>
          <a:xfrm>
            <a:off x="1403648" y="1525165"/>
            <a:ext cx="6408712" cy="3200400"/>
          </a:xfrm>
          <a:prstGeom prst="rect">
            <a:avLst/>
          </a:prstGeom>
        </p:spPr>
      </p:pic>
    </p:spTree>
    <p:extLst>
      <p:ext uri="{BB962C8B-B14F-4D97-AF65-F5344CB8AC3E}">
        <p14:creationId xmlns:p14="http://schemas.microsoft.com/office/powerpoint/2010/main" val="107250270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现状分析</a:t>
            </a:r>
            <a:endParaRPr lang="zh-CN" altLang="en-US" dirty="0"/>
          </a:p>
        </p:txBody>
      </p:sp>
      <p:sp>
        <p:nvSpPr>
          <p:cNvPr id="4" name="文本框 3"/>
          <p:cNvSpPr txBox="1"/>
          <p:nvPr/>
        </p:nvSpPr>
        <p:spPr>
          <a:xfrm>
            <a:off x="694015" y="915566"/>
            <a:ext cx="3647152" cy="369332"/>
          </a:xfrm>
          <a:prstGeom prst="rect">
            <a:avLst/>
          </a:prstGeom>
          <a:noFill/>
        </p:spPr>
        <p:txBody>
          <a:bodyPr wrap="none" rtlCol="0">
            <a:spAutoFit/>
          </a:bodyPr>
          <a:lstStyle/>
          <a:p>
            <a:r>
              <a:rPr lang="zh-CN" altLang="en-US" dirty="0" smtClean="0"/>
              <a:t>（六）大数据应用的思路较为单一</a:t>
            </a:r>
            <a:endParaRPr lang="zh-CN" altLang="en-US" dirty="0"/>
          </a:p>
        </p:txBody>
      </p:sp>
      <p:pic>
        <p:nvPicPr>
          <p:cNvPr id="5" name="图片 4"/>
          <p:cNvPicPr>
            <a:picLocks noChangeAspect="1"/>
          </p:cNvPicPr>
          <p:nvPr/>
        </p:nvPicPr>
        <p:blipFill>
          <a:blip r:embed="rId2"/>
          <a:stretch>
            <a:fillRect/>
          </a:stretch>
        </p:blipFill>
        <p:spPr>
          <a:xfrm>
            <a:off x="1659879" y="1419622"/>
            <a:ext cx="5362575" cy="3390900"/>
          </a:xfrm>
          <a:prstGeom prst="rect">
            <a:avLst/>
          </a:prstGeom>
        </p:spPr>
      </p:pic>
    </p:spTree>
    <p:extLst>
      <p:ext uri="{BB962C8B-B14F-4D97-AF65-F5344CB8AC3E}">
        <p14:creationId xmlns:p14="http://schemas.microsoft.com/office/powerpoint/2010/main" val="28815861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趋势分析</a:t>
            </a:r>
            <a:endParaRPr lang="zh-CN" altLang="en-US" dirty="0"/>
          </a:p>
        </p:txBody>
      </p:sp>
      <p:sp>
        <p:nvSpPr>
          <p:cNvPr id="4" name="文本框 3"/>
          <p:cNvSpPr txBox="1"/>
          <p:nvPr/>
        </p:nvSpPr>
        <p:spPr>
          <a:xfrm>
            <a:off x="694015" y="915566"/>
            <a:ext cx="5262979" cy="369332"/>
          </a:xfrm>
          <a:prstGeom prst="rect">
            <a:avLst/>
          </a:prstGeom>
          <a:noFill/>
        </p:spPr>
        <p:txBody>
          <a:bodyPr wrap="none" rtlCol="0">
            <a:spAutoFit/>
          </a:bodyPr>
          <a:lstStyle/>
          <a:p>
            <a:r>
              <a:rPr lang="zh-CN" altLang="en-US" dirty="0" smtClean="0"/>
              <a:t>（一）数据的流通以综合性的流通和交易平台为主</a:t>
            </a:r>
            <a:endParaRPr lang="zh-CN" altLang="en-US" dirty="0"/>
          </a:p>
        </p:txBody>
      </p:sp>
      <p:sp>
        <p:nvSpPr>
          <p:cNvPr id="6" name="文本框 5"/>
          <p:cNvSpPr txBox="1"/>
          <p:nvPr/>
        </p:nvSpPr>
        <p:spPr>
          <a:xfrm>
            <a:off x="694015" y="1340499"/>
            <a:ext cx="4108817" cy="369332"/>
          </a:xfrm>
          <a:prstGeom prst="rect">
            <a:avLst/>
          </a:prstGeom>
          <a:noFill/>
        </p:spPr>
        <p:txBody>
          <a:bodyPr wrap="none" rtlCol="0">
            <a:spAutoFit/>
          </a:bodyPr>
          <a:lstStyle/>
          <a:p>
            <a:r>
              <a:rPr lang="zh-CN" altLang="en-US" dirty="0" smtClean="0"/>
              <a:t>（二）产业链的分工将日益清晰和细化</a:t>
            </a:r>
            <a:endParaRPr lang="zh-CN" altLang="en-US" dirty="0"/>
          </a:p>
        </p:txBody>
      </p:sp>
      <p:sp>
        <p:nvSpPr>
          <p:cNvPr id="7" name="文本框 6"/>
          <p:cNvSpPr txBox="1"/>
          <p:nvPr/>
        </p:nvSpPr>
        <p:spPr>
          <a:xfrm>
            <a:off x="694014" y="1781111"/>
            <a:ext cx="3877985" cy="369332"/>
          </a:xfrm>
          <a:prstGeom prst="rect">
            <a:avLst/>
          </a:prstGeom>
          <a:noFill/>
        </p:spPr>
        <p:txBody>
          <a:bodyPr wrap="none" rtlCol="0">
            <a:spAutoFit/>
          </a:bodyPr>
          <a:lstStyle/>
          <a:p>
            <a:r>
              <a:rPr lang="zh-CN" altLang="en-US" dirty="0" smtClean="0"/>
              <a:t>（三）形成多个细分的垂直行业生态</a:t>
            </a:r>
            <a:endParaRPr lang="zh-CN" altLang="en-US" dirty="0"/>
          </a:p>
        </p:txBody>
      </p:sp>
    </p:spTree>
    <p:extLst>
      <p:ext uri="{BB962C8B-B14F-4D97-AF65-F5344CB8AC3E}">
        <p14:creationId xmlns:p14="http://schemas.microsoft.com/office/powerpoint/2010/main" val="317263311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国内推动</a:t>
            </a:r>
            <a:r>
              <a:rPr lang="zh-CN" altLang="en-US" dirty="0" smtClean="0"/>
              <a:t>大数据发展的案例</a:t>
            </a:r>
            <a:endParaRPr lang="zh-CN" altLang="en-US" dirty="0"/>
          </a:p>
        </p:txBody>
      </p:sp>
      <p:sp>
        <p:nvSpPr>
          <p:cNvPr id="4" name="文本框 3"/>
          <p:cNvSpPr txBox="1"/>
          <p:nvPr/>
        </p:nvSpPr>
        <p:spPr>
          <a:xfrm>
            <a:off x="694015" y="915566"/>
            <a:ext cx="7992785" cy="923330"/>
          </a:xfrm>
          <a:prstGeom prst="rect">
            <a:avLst/>
          </a:prstGeom>
          <a:noFill/>
        </p:spPr>
        <p:txBody>
          <a:bodyPr wrap="square" rtlCol="0">
            <a:spAutoFit/>
          </a:bodyPr>
          <a:lstStyle/>
          <a:p>
            <a:r>
              <a:rPr lang="zh-CN" altLang="en-US" dirty="0" smtClean="0"/>
              <a:t>（一</a:t>
            </a:r>
            <a:r>
              <a:rPr lang="zh-CN" altLang="en-US" dirty="0" smtClean="0"/>
              <a:t>）</a:t>
            </a:r>
            <a:r>
              <a:rPr lang="en-US" altLang="zh-CN" dirty="0" smtClean="0"/>
              <a:t>2013</a:t>
            </a:r>
            <a:r>
              <a:rPr lang="zh-CN" altLang="en-US" dirty="0" smtClean="0"/>
              <a:t>年</a:t>
            </a:r>
            <a:r>
              <a:rPr lang="en-US" altLang="zh-CN" dirty="0" smtClean="0"/>
              <a:t>8</a:t>
            </a:r>
            <a:r>
              <a:rPr lang="zh-CN" altLang="en-US" dirty="0" smtClean="0"/>
              <a:t>月，国务院发布了</a:t>
            </a:r>
            <a:r>
              <a:rPr lang="en-US" altLang="zh-CN" dirty="0" smtClean="0"/>
              <a:t>《</a:t>
            </a:r>
            <a:r>
              <a:rPr lang="zh-CN" altLang="en-US" dirty="0" smtClean="0"/>
              <a:t>关于促进信息消费扩大内需的若干意见</a:t>
            </a:r>
            <a:r>
              <a:rPr lang="en-US" altLang="zh-CN" dirty="0" smtClean="0"/>
              <a:t>》</a:t>
            </a:r>
            <a:r>
              <a:rPr lang="zh-CN" altLang="en-US" dirty="0" smtClean="0"/>
              <a:t>（国发</a:t>
            </a:r>
            <a:r>
              <a:rPr lang="en-US" altLang="zh-CN" dirty="0" smtClean="0"/>
              <a:t>[2013]32</a:t>
            </a:r>
            <a:r>
              <a:rPr lang="zh-CN" altLang="en-US" dirty="0" smtClean="0"/>
              <a:t>号），文件提出的“促进公共信息资源共享和开发利用”和“提升民生领域信息服务水平”等方针都明确指向了数据资源的开放。</a:t>
            </a:r>
            <a:endParaRPr lang="zh-CN" altLang="en-US" dirty="0"/>
          </a:p>
        </p:txBody>
      </p:sp>
      <p:sp>
        <p:nvSpPr>
          <p:cNvPr id="9" name="文本框 8"/>
          <p:cNvSpPr txBox="1"/>
          <p:nvPr/>
        </p:nvSpPr>
        <p:spPr>
          <a:xfrm>
            <a:off x="689077" y="1851670"/>
            <a:ext cx="8131393" cy="2031325"/>
          </a:xfrm>
          <a:prstGeom prst="rect">
            <a:avLst/>
          </a:prstGeom>
          <a:noFill/>
        </p:spPr>
        <p:txBody>
          <a:bodyPr wrap="square" rtlCol="0">
            <a:spAutoFit/>
          </a:bodyPr>
          <a:lstStyle/>
          <a:p>
            <a:r>
              <a:rPr lang="zh-CN" altLang="en-US" dirty="0" smtClean="0"/>
              <a:t>（二）北京市政务数据资源网目前已汇集了</a:t>
            </a:r>
            <a:r>
              <a:rPr lang="en-US" altLang="zh-CN" dirty="0" smtClean="0"/>
              <a:t>35</a:t>
            </a:r>
            <a:r>
              <a:rPr lang="zh-CN" altLang="en-US" dirty="0" smtClean="0"/>
              <a:t>个政府部门的</a:t>
            </a:r>
            <a:r>
              <a:rPr lang="en-US" altLang="zh-CN" dirty="0" smtClean="0"/>
              <a:t>269</a:t>
            </a:r>
            <a:r>
              <a:rPr lang="zh-CN" altLang="en-US" dirty="0" smtClean="0"/>
              <a:t>项、共计约</a:t>
            </a:r>
            <a:r>
              <a:rPr lang="en-US" altLang="zh-CN" dirty="0" smtClean="0"/>
              <a:t>36</a:t>
            </a:r>
            <a:r>
              <a:rPr lang="zh-CN" altLang="en-US" dirty="0" smtClean="0"/>
              <a:t>万余条原始数据，涵盖旅游、教育、交通、医疗等多个领域。</a:t>
            </a:r>
            <a:endParaRPr lang="en-US" altLang="zh-CN" dirty="0" smtClean="0"/>
          </a:p>
          <a:p>
            <a:r>
              <a:rPr lang="zh-CN" altLang="en-US" dirty="0" smtClean="0"/>
              <a:t>（三）上海市公共信用信息服务平台于</a:t>
            </a:r>
            <a:r>
              <a:rPr lang="en-US" altLang="zh-CN" dirty="0" smtClean="0"/>
              <a:t>2014</a:t>
            </a:r>
            <a:r>
              <a:rPr lang="zh-CN" altLang="en-US" dirty="0" smtClean="0"/>
              <a:t>年</a:t>
            </a:r>
            <a:r>
              <a:rPr lang="en-US" altLang="zh-CN" dirty="0" smtClean="0"/>
              <a:t>4</a:t>
            </a:r>
            <a:r>
              <a:rPr lang="zh-CN" altLang="en-US" dirty="0" smtClean="0"/>
              <a:t>月正式开通，已发布交通、公共服务、经济统计、行政管理等</a:t>
            </a:r>
            <a:r>
              <a:rPr lang="en-US" altLang="zh-CN" dirty="0" smtClean="0"/>
              <a:t>200</a:t>
            </a:r>
            <a:r>
              <a:rPr lang="zh-CN" altLang="en-US" dirty="0" smtClean="0"/>
              <a:t>多个数据产品。</a:t>
            </a:r>
            <a:endParaRPr lang="en-US" altLang="zh-CN" dirty="0" smtClean="0"/>
          </a:p>
          <a:p>
            <a:r>
              <a:rPr lang="zh-CN" altLang="en-US" dirty="0" smtClean="0"/>
              <a:t>（四）武汉各市直部门已公开数据类别</a:t>
            </a:r>
            <a:r>
              <a:rPr lang="en-US" altLang="zh-CN" dirty="0" smtClean="0"/>
              <a:t>500</a:t>
            </a:r>
            <a:r>
              <a:rPr lang="zh-CN" altLang="en-US" dirty="0" smtClean="0"/>
              <a:t>多个，设计政务、警务、环保、医疗、农业、交通、物流等</a:t>
            </a:r>
            <a:r>
              <a:rPr lang="en-US" altLang="zh-CN" dirty="0" smtClean="0"/>
              <a:t>30</a:t>
            </a:r>
            <a:r>
              <a:rPr lang="zh-CN" altLang="en-US" dirty="0" smtClean="0"/>
              <a:t>多个领域。</a:t>
            </a:r>
            <a:endParaRPr lang="en-US" altLang="zh-CN" dirty="0" smtClean="0"/>
          </a:p>
          <a:p>
            <a:r>
              <a:rPr lang="zh-CN" altLang="en-US" dirty="0" smtClean="0"/>
              <a:t>此外，青岛、贵阳、广州、厦门等城市也在积极着手准备相关工作。</a:t>
            </a:r>
            <a:endParaRPr lang="en-US" altLang="zh-CN" dirty="0" smtClean="0"/>
          </a:p>
        </p:txBody>
      </p:sp>
    </p:spTree>
    <p:extLst>
      <p:ext uri="{BB962C8B-B14F-4D97-AF65-F5344CB8AC3E}">
        <p14:creationId xmlns:p14="http://schemas.microsoft.com/office/powerpoint/2010/main" val="421802962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ChangeArrowheads="1"/>
          </p:cNvSpPr>
          <p:nvPr/>
        </p:nvSpPr>
        <p:spPr bwMode="auto">
          <a:xfrm>
            <a:off x="1295400" y="2241550"/>
            <a:ext cx="4464050" cy="487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8" tIns="45715" rIns="91428" bIns="45715"/>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endParaRPr lang="zh-CN" altLang="zh-CN" sz="3300" b="1">
              <a:solidFill>
                <a:srgbClr val="3F3F3F"/>
              </a:solidFill>
              <a:latin typeface="Century Gothic" pitchFamily="34" charset="0"/>
              <a:ea typeface="黑体" pitchFamily="49" charset="-122"/>
              <a:sym typeface="Century Gothic" pitchFamily="34" charset="0"/>
            </a:endParaRPr>
          </a:p>
        </p:txBody>
      </p:sp>
      <p:pic>
        <p:nvPicPr>
          <p:cNvPr id="4099" name="图片 5"/>
          <p:cNvPicPr>
            <a:picLocks noChangeAspect="1" noChangeArrowheads="1"/>
          </p:cNvPicPr>
          <p:nvPr/>
        </p:nvPicPr>
        <p:blipFill>
          <a:blip r:embed="rId2" cstate="print">
            <a:extLst>
              <a:ext uri="{28A0092B-C50C-407E-A947-70E740481C1C}">
                <a14:useLocalDpi xmlns:a14="http://schemas.microsoft.com/office/drawing/2010/main" val="0"/>
              </a:ext>
            </a:extLst>
          </a:blip>
          <a:srcRect t="5199"/>
          <a:stretch>
            <a:fillRect/>
          </a:stretch>
        </p:blipFill>
        <p:spPr bwMode="auto">
          <a:xfrm>
            <a:off x="3175" y="0"/>
            <a:ext cx="9136063"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0" name="Rectangle 2"/>
          <p:cNvSpPr>
            <a:spLocks noChangeArrowheads="1"/>
          </p:cNvSpPr>
          <p:nvPr/>
        </p:nvSpPr>
        <p:spPr bwMode="auto">
          <a:xfrm>
            <a:off x="1295400" y="2241550"/>
            <a:ext cx="6372944" cy="487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8" tIns="45715" rIns="91428" bIns="45715"/>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eaLnBrk="1" hangingPunct="1"/>
            <a:r>
              <a:rPr lang="zh-CN" altLang="en-US" sz="3300" b="1" dirty="0" smtClean="0">
                <a:solidFill>
                  <a:srgbClr val="3F3F3F"/>
                </a:solidFill>
                <a:latin typeface="Century Gothic" pitchFamily="34" charset="0"/>
                <a:ea typeface="黑体" pitchFamily="49" charset="-122"/>
                <a:sym typeface="Century Gothic" pitchFamily="34" charset="0"/>
              </a:rPr>
              <a:t>大数据产业发展现状对比分析</a:t>
            </a:r>
            <a:endParaRPr lang="zh-CN" altLang="en-US" dirty="0">
              <a:sym typeface="Arial" charset="0"/>
            </a:endParaRPr>
          </a:p>
        </p:txBody>
      </p:sp>
      <p:sp>
        <p:nvSpPr>
          <p:cNvPr id="4101" name="Rectangle 5"/>
          <p:cNvSpPr>
            <a:spLocks noChangeArrowheads="1"/>
          </p:cNvSpPr>
          <p:nvPr/>
        </p:nvSpPr>
        <p:spPr bwMode="auto">
          <a:xfrm>
            <a:off x="360363" y="2241550"/>
            <a:ext cx="935037" cy="757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0790" tIns="50396" rIns="100790" bIns="50396" anchor="ct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pitchFamily="2" charset="-122"/>
              </a:defRPr>
            </a:lvl9pPr>
          </a:lstStyle>
          <a:p>
            <a:pPr algn="ctr"/>
            <a:r>
              <a:rPr lang="en-US" altLang="zh-CN" sz="8600" dirty="0">
                <a:solidFill>
                  <a:srgbClr val="B90000"/>
                </a:solidFill>
                <a:ea typeface="黑体" pitchFamily="49" charset="-122"/>
                <a:sym typeface="Arial" charset="0"/>
              </a:rPr>
              <a:t>S</a:t>
            </a:r>
            <a:endParaRPr lang="zh-CN" altLang="en-US" dirty="0"/>
          </a:p>
        </p:txBody>
      </p:sp>
    </p:spTree>
    <p:extLst>
      <p:ext uri="{BB962C8B-B14F-4D97-AF65-F5344CB8AC3E}">
        <p14:creationId xmlns:p14="http://schemas.microsoft.com/office/powerpoint/2010/main" val="4260912282"/>
      </p:ext>
    </p:extLst>
  </p:cSld>
  <p:clrMapOvr>
    <a:masterClrMapping/>
  </p:clrMapOvr>
  <p:transition spd="slow"/>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我国大数据产业发展建议</a:t>
            </a:r>
            <a:endParaRPr lang="zh-CN" altLang="en-US" dirty="0"/>
          </a:p>
        </p:txBody>
      </p:sp>
      <p:sp>
        <p:nvSpPr>
          <p:cNvPr id="4" name="文本框 3"/>
          <p:cNvSpPr txBox="1"/>
          <p:nvPr/>
        </p:nvSpPr>
        <p:spPr>
          <a:xfrm>
            <a:off x="694015" y="915566"/>
            <a:ext cx="7992785" cy="369332"/>
          </a:xfrm>
          <a:prstGeom prst="rect">
            <a:avLst/>
          </a:prstGeom>
          <a:noFill/>
        </p:spPr>
        <p:txBody>
          <a:bodyPr wrap="square" rtlCol="0">
            <a:spAutoFit/>
          </a:bodyPr>
          <a:lstStyle/>
          <a:p>
            <a:r>
              <a:rPr lang="zh-CN" altLang="en-US" dirty="0" smtClean="0"/>
              <a:t>（一</a:t>
            </a:r>
            <a:r>
              <a:rPr lang="zh-CN" altLang="en-US" dirty="0" smtClean="0"/>
              <a:t>）从数据源和应用环节入手</a:t>
            </a:r>
            <a:endParaRPr lang="zh-CN" altLang="en-US" dirty="0"/>
          </a:p>
        </p:txBody>
      </p:sp>
      <p:sp>
        <p:nvSpPr>
          <p:cNvPr id="10" name="文本框 9"/>
          <p:cNvSpPr txBox="1"/>
          <p:nvPr/>
        </p:nvSpPr>
        <p:spPr>
          <a:xfrm>
            <a:off x="694015" y="1287205"/>
            <a:ext cx="7992785" cy="369332"/>
          </a:xfrm>
          <a:prstGeom prst="rect">
            <a:avLst/>
          </a:prstGeom>
          <a:noFill/>
        </p:spPr>
        <p:txBody>
          <a:bodyPr wrap="square" rtlCol="0">
            <a:spAutoFit/>
          </a:bodyPr>
          <a:lstStyle/>
          <a:p>
            <a:r>
              <a:rPr lang="zh-CN" altLang="en-US" dirty="0" smtClean="0"/>
              <a:t>（二）积极推动数据开放</a:t>
            </a:r>
            <a:endParaRPr lang="zh-CN" altLang="en-US" dirty="0"/>
          </a:p>
        </p:txBody>
      </p:sp>
      <p:sp>
        <p:nvSpPr>
          <p:cNvPr id="11" name="文本框 10"/>
          <p:cNvSpPr txBox="1"/>
          <p:nvPr/>
        </p:nvSpPr>
        <p:spPr>
          <a:xfrm>
            <a:off x="683671" y="1626354"/>
            <a:ext cx="7992785" cy="369332"/>
          </a:xfrm>
          <a:prstGeom prst="rect">
            <a:avLst/>
          </a:prstGeom>
          <a:noFill/>
        </p:spPr>
        <p:txBody>
          <a:bodyPr wrap="square" rtlCol="0">
            <a:spAutoFit/>
          </a:bodyPr>
          <a:lstStyle/>
          <a:p>
            <a:r>
              <a:rPr lang="zh-CN" altLang="en-US" dirty="0" smtClean="0"/>
              <a:t>（二）注重应用和模式的创新</a:t>
            </a:r>
            <a:endParaRPr lang="zh-CN" altLang="en-US" dirty="0"/>
          </a:p>
        </p:txBody>
      </p:sp>
    </p:spTree>
    <p:extLst>
      <p:ext uri="{BB962C8B-B14F-4D97-AF65-F5344CB8AC3E}">
        <p14:creationId xmlns:p14="http://schemas.microsoft.com/office/powerpoint/2010/main" val="286438021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数据开放的意义</a:t>
            </a:r>
            <a:endParaRPr lang="zh-CN" altLang="en-US" dirty="0"/>
          </a:p>
        </p:txBody>
      </p:sp>
      <p:pic>
        <p:nvPicPr>
          <p:cNvPr id="3" name="图片 2"/>
          <p:cNvPicPr>
            <a:picLocks noChangeAspect="1"/>
          </p:cNvPicPr>
          <p:nvPr/>
        </p:nvPicPr>
        <p:blipFill>
          <a:blip r:embed="rId2"/>
          <a:stretch>
            <a:fillRect/>
          </a:stretch>
        </p:blipFill>
        <p:spPr>
          <a:xfrm>
            <a:off x="1115616" y="1059582"/>
            <a:ext cx="6667500" cy="3781425"/>
          </a:xfrm>
          <a:prstGeom prst="rect">
            <a:avLst/>
          </a:prstGeom>
        </p:spPr>
      </p:pic>
    </p:spTree>
    <p:extLst>
      <p:ext uri="{BB962C8B-B14F-4D97-AF65-F5344CB8AC3E}">
        <p14:creationId xmlns:p14="http://schemas.microsoft.com/office/powerpoint/2010/main" val="31414315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政府数据开放的意义</a:t>
            </a:r>
            <a:endParaRPr lang="zh-CN" altLang="en-US" dirty="0"/>
          </a:p>
        </p:txBody>
      </p:sp>
      <p:sp>
        <p:nvSpPr>
          <p:cNvPr id="5" name="文本框 4"/>
          <p:cNvSpPr txBox="1"/>
          <p:nvPr/>
        </p:nvSpPr>
        <p:spPr>
          <a:xfrm>
            <a:off x="755576" y="915566"/>
            <a:ext cx="7344816" cy="1754326"/>
          </a:xfrm>
          <a:prstGeom prst="rect">
            <a:avLst/>
          </a:prstGeom>
          <a:noFill/>
        </p:spPr>
        <p:txBody>
          <a:bodyPr wrap="square" rtlCol="0">
            <a:spAutoFit/>
          </a:bodyPr>
          <a:lstStyle/>
          <a:p>
            <a:r>
              <a:rPr lang="zh-CN" altLang="en-US" dirty="0" smtClean="0"/>
              <a:t>目前，由于庞大的国土、人口和经济规模，我国已成为仅次于美国的数据大国。预计到</a:t>
            </a:r>
            <a:r>
              <a:rPr lang="en-US" altLang="zh-CN" dirty="0" smtClean="0"/>
              <a:t>2020</a:t>
            </a:r>
            <a:r>
              <a:rPr lang="zh-CN" altLang="en-US" dirty="0" smtClean="0"/>
              <a:t>年，我国的数据量将突破</a:t>
            </a:r>
            <a:r>
              <a:rPr lang="en-US" altLang="zh-CN" dirty="0" smtClean="0"/>
              <a:t>8.5ZB</a:t>
            </a:r>
            <a:r>
              <a:rPr lang="zh-CN" altLang="en-US" dirty="0" smtClean="0"/>
              <a:t>，占全球数据总量的</a:t>
            </a:r>
            <a:r>
              <a:rPr lang="en-US" altLang="zh-CN" dirty="0" smtClean="0"/>
              <a:t>21%</a:t>
            </a:r>
            <a:r>
              <a:rPr lang="zh-CN" altLang="en-US" dirty="0" smtClean="0"/>
              <a:t>。其中，据麦肯锡分析，我国三分之一的数据属于政府及提供公共服务的机构与企业。比如，“智慧城市”建设大约一个季度就能产生</a:t>
            </a:r>
            <a:r>
              <a:rPr lang="en-US" altLang="zh-CN" dirty="0" smtClean="0"/>
              <a:t>200PB</a:t>
            </a:r>
            <a:r>
              <a:rPr lang="zh-CN" altLang="en-US" dirty="0" smtClean="0"/>
              <a:t>数据，其他农业、气象、环境、工业制作和人口流动等数据也规模庞大。</a:t>
            </a:r>
            <a:endParaRPr lang="zh-CN" altLang="en-US" dirty="0"/>
          </a:p>
        </p:txBody>
      </p:sp>
      <p:sp>
        <p:nvSpPr>
          <p:cNvPr id="6" name="文本框 5"/>
          <p:cNvSpPr txBox="1"/>
          <p:nvPr/>
        </p:nvSpPr>
        <p:spPr>
          <a:xfrm>
            <a:off x="755576" y="2653149"/>
            <a:ext cx="7344816" cy="1200329"/>
          </a:xfrm>
          <a:prstGeom prst="rect">
            <a:avLst/>
          </a:prstGeom>
          <a:noFill/>
        </p:spPr>
        <p:txBody>
          <a:bodyPr wrap="square" rtlCol="0">
            <a:spAutoFit/>
          </a:bodyPr>
          <a:lstStyle/>
          <a:p>
            <a:r>
              <a:rPr lang="zh-CN" altLang="en-US" dirty="0" smtClean="0"/>
              <a:t>（一）提升社会管理水平</a:t>
            </a:r>
            <a:endParaRPr lang="en-US" altLang="zh-CN" dirty="0" smtClean="0"/>
          </a:p>
          <a:p>
            <a:r>
              <a:rPr lang="zh-CN" altLang="en-US" dirty="0" smtClean="0"/>
              <a:t>（二）推动产业升级和创新</a:t>
            </a:r>
            <a:endParaRPr lang="en-US" altLang="zh-CN" dirty="0" smtClean="0"/>
          </a:p>
          <a:p>
            <a:r>
              <a:rPr lang="zh-CN" altLang="en-US" dirty="0" smtClean="0"/>
              <a:t>（三）推动科技创新</a:t>
            </a:r>
            <a:endParaRPr lang="en-US" altLang="zh-CN" dirty="0" smtClean="0"/>
          </a:p>
          <a:p>
            <a:r>
              <a:rPr lang="zh-CN" altLang="en-US" dirty="0" smtClean="0"/>
              <a:t>（四）促进环境监督和保护</a:t>
            </a:r>
            <a:endParaRPr lang="en-US" altLang="zh-CN" dirty="0" smtClean="0"/>
          </a:p>
        </p:txBody>
      </p:sp>
    </p:spTree>
    <p:extLst>
      <p:ext uri="{BB962C8B-B14F-4D97-AF65-F5344CB8AC3E}">
        <p14:creationId xmlns:p14="http://schemas.microsoft.com/office/powerpoint/2010/main" val="19119796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注重应用和模式创新</a:t>
            </a:r>
            <a:endParaRPr lang="zh-CN" altLang="en-US" dirty="0"/>
          </a:p>
        </p:txBody>
      </p:sp>
      <p:sp>
        <p:nvSpPr>
          <p:cNvPr id="5" name="文本框 4"/>
          <p:cNvSpPr txBox="1"/>
          <p:nvPr/>
        </p:nvSpPr>
        <p:spPr>
          <a:xfrm>
            <a:off x="683568" y="915566"/>
            <a:ext cx="7344816" cy="4108817"/>
          </a:xfrm>
          <a:prstGeom prst="rect">
            <a:avLst/>
          </a:prstGeom>
          <a:noFill/>
        </p:spPr>
        <p:txBody>
          <a:bodyPr wrap="square" rtlCol="0" anchor="ctr">
            <a:spAutoFit/>
          </a:bodyPr>
          <a:lstStyle/>
          <a:p>
            <a:pPr marL="285750" indent="-285750">
              <a:lnSpc>
                <a:spcPct val="150000"/>
              </a:lnSpc>
              <a:buFont typeface="Wingdings" panose="05000000000000000000" pitchFamily="2" charset="2"/>
              <a:buChar char="Ø"/>
            </a:pPr>
            <a:r>
              <a:rPr lang="zh-CN" altLang="en-US" dirty="0" smtClean="0">
                <a:latin typeface="黑体" panose="02010609060101010101" pitchFamily="49" charset="-122"/>
                <a:ea typeface="黑体" panose="02010609060101010101" pitchFamily="49" charset="-122"/>
              </a:rPr>
              <a:t>社会治理</a:t>
            </a:r>
            <a:endParaRPr lang="en-US" altLang="zh-CN" dirty="0" smtClean="0">
              <a:latin typeface="黑体" panose="02010609060101010101" pitchFamily="49" charset="-122"/>
              <a:ea typeface="黑体" panose="02010609060101010101" pitchFamily="49" charset="-122"/>
            </a:endParaRPr>
          </a:p>
          <a:p>
            <a:pPr marL="285750" indent="-285750">
              <a:lnSpc>
                <a:spcPct val="150000"/>
              </a:lnSpc>
              <a:buFont typeface="Wingdings" panose="05000000000000000000" pitchFamily="2" charset="2"/>
              <a:buChar char="Ø"/>
            </a:pPr>
            <a:r>
              <a:rPr lang="zh-CN" altLang="en-US" dirty="0" smtClean="0">
                <a:latin typeface="黑体" panose="02010609060101010101" pitchFamily="49" charset="-122"/>
                <a:ea typeface="黑体" panose="02010609060101010101" pitchFamily="49" charset="-122"/>
              </a:rPr>
              <a:t>智能交通</a:t>
            </a:r>
            <a:r>
              <a:rPr lang="en-US" altLang="zh-CN" dirty="0" smtClean="0">
                <a:latin typeface="黑体" panose="02010609060101010101" pitchFamily="49" charset="-122"/>
                <a:ea typeface="黑体" panose="02010609060101010101" pitchFamily="49" charset="-122"/>
              </a:rPr>
              <a:t>\</a:t>
            </a:r>
            <a:r>
              <a:rPr lang="zh-CN" altLang="en-US" dirty="0" smtClean="0">
                <a:latin typeface="黑体" panose="02010609060101010101" pitchFamily="49" charset="-122"/>
                <a:ea typeface="黑体" panose="02010609060101010101" pitchFamily="49" charset="-122"/>
              </a:rPr>
              <a:t>物流</a:t>
            </a:r>
            <a:endParaRPr lang="en-US" altLang="zh-CN" dirty="0" smtClean="0">
              <a:latin typeface="黑体" panose="02010609060101010101" pitchFamily="49" charset="-122"/>
              <a:ea typeface="黑体" panose="02010609060101010101" pitchFamily="49" charset="-122"/>
            </a:endParaRPr>
          </a:p>
          <a:p>
            <a:pPr marL="285750" indent="-285750">
              <a:lnSpc>
                <a:spcPct val="150000"/>
              </a:lnSpc>
              <a:buFont typeface="Wingdings" panose="05000000000000000000" pitchFamily="2" charset="2"/>
              <a:buChar char="Ø"/>
            </a:pPr>
            <a:r>
              <a:rPr lang="zh-CN" altLang="en-US" dirty="0" smtClean="0">
                <a:latin typeface="黑体" panose="02010609060101010101" pitchFamily="49" charset="-122"/>
                <a:ea typeface="黑体" panose="02010609060101010101" pitchFamily="49" charset="-122"/>
              </a:rPr>
              <a:t>智能电网</a:t>
            </a:r>
            <a:endParaRPr lang="en-US" altLang="zh-CN" dirty="0" smtClean="0">
              <a:latin typeface="黑体" panose="02010609060101010101" pitchFamily="49" charset="-122"/>
              <a:ea typeface="黑体" panose="02010609060101010101" pitchFamily="49" charset="-122"/>
            </a:endParaRPr>
          </a:p>
          <a:p>
            <a:pPr marL="285750" indent="-285750">
              <a:lnSpc>
                <a:spcPct val="150000"/>
              </a:lnSpc>
              <a:buFont typeface="Wingdings" panose="05000000000000000000" pitchFamily="2" charset="2"/>
              <a:buChar char="Ø"/>
            </a:pPr>
            <a:r>
              <a:rPr lang="zh-CN" altLang="en-US" dirty="0" smtClean="0">
                <a:latin typeface="黑体" panose="02010609060101010101" pitchFamily="49" charset="-122"/>
                <a:ea typeface="黑体" panose="02010609060101010101" pitchFamily="49" charset="-122"/>
              </a:rPr>
              <a:t>智慧医疗</a:t>
            </a:r>
            <a:endParaRPr lang="en-US" altLang="zh-CN" dirty="0" smtClean="0">
              <a:latin typeface="黑体" panose="02010609060101010101" pitchFamily="49" charset="-122"/>
              <a:ea typeface="黑体" panose="02010609060101010101" pitchFamily="49" charset="-122"/>
            </a:endParaRPr>
          </a:p>
          <a:p>
            <a:pPr marL="285750" indent="-285750">
              <a:lnSpc>
                <a:spcPct val="150000"/>
              </a:lnSpc>
              <a:buFont typeface="Wingdings" panose="05000000000000000000" pitchFamily="2" charset="2"/>
              <a:buChar char="Ø"/>
            </a:pPr>
            <a:r>
              <a:rPr lang="zh-CN" altLang="en-US" dirty="0" smtClean="0">
                <a:latin typeface="黑体" panose="02010609060101010101" pitchFamily="49" charset="-122"/>
                <a:ea typeface="黑体" panose="02010609060101010101" pitchFamily="49" charset="-122"/>
              </a:rPr>
              <a:t>互联网金融</a:t>
            </a:r>
            <a:endParaRPr lang="en-US" altLang="zh-CN" dirty="0" smtClean="0">
              <a:latin typeface="黑体" panose="02010609060101010101" pitchFamily="49" charset="-122"/>
              <a:ea typeface="黑体" panose="02010609060101010101" pitchFamily="49" charset="-122"/>
            </a:endParaRPr>
          </a:p>
          <a:p>
            <a:pPr marL="285750" indent="-285750">
              <a:lnSpc>
                <a:spcPct val="150000"/>
              </a:lnSpc>
              <a:buFont typeface="Wingdings" panose="05000000000000000000" pitchFamily="2" charset="2"/>
              <a:buChar char="Ø"/>
            </a:pPr>
            <a:r>
              <a:rPr lang="zh-CN" altLang="en-US" dirty="0" smtClean="0">
                <a:latin typeface="黑体" panose="02010609060101010101" pitchFamily="49" charset="-122"/>
                <a:ea typeface="黑体" panose="02010609060101010101" pitchFamily="49" charset="-122"/>
              </a:rPr>
              <a:t>智慧农业</a:t>
            </a:r>
            <a:endParaRPr lang="en-US" altLang="zh-CN" dirty="0" smtClean="0">
              <a:latin typeface="黑体" panose="02010609060101010101" pitchFamily="49" charset="-122"/>
              <a:ea typeface="黑体" panose="02010609060101010101" pitchFamily="49" charset="-122"/>
            </a:endParaRPr>
          </a:p>
          <a:p>
            <a:pPr marL="285750" indent="-285750">
              <a:lnSpc>
                <a:spcPct val="150000"/>
              </a:lnSpc>
              <a:buFont typeface="Wingdings" panose="05000000000000000000" pitchFamily="2" charset="2"/>
              <a:buChar char="Ø"/>
            </a:pPr>
            <a:r>
              <a:rPr lang="zh-CN" altLang="en-US" dirty="0" smtClean="0">
                <a:latin typeface="黑体" panose="02010609060101010101" pitchFamily="49" charset="-122"/>
                <a:ea typeface="黑体" panose="02010609060101010101" pitchFamily="49" charset="-122"/>
              </a:rPr>
              <a:t>人工智能技术商业化</a:t>
            </a:r>
            <a:endParaRPr lang="en-US" altLang="zh-CN" dirty="0" smtClean="0">
              <a:latin typeface="黑体" panose="02010609060101010101" pitchFamily="49" charset="-122"/>
              <a:ea typeface="黑体" panose="02010609060101010101" pitchFamily="49" charset="-122"/>
            </a:endParaRPr>
          </a:p>
          <a:p>
            <a:pPr marL="285750" indent="-285750">
              <a:lnSpc>
                <a:spcPct val="150000"/>
              </a:lnSpc>
              <a:buFont typeface="Wingdings" panose="05000000000000000000" pitchFamily="2" charset="2"/>
              <a:buChar char="Ø"/>
            </a:pPr>
            <a:r>
              <a:rPr lang="zh-CN" altLang="en-US" dirty="0" smtClean="0">
                <a:latin typeface="黑体" panose="02010609060101010101" pitchFamily="49" charset="-122"/>
                <a:ea typeface="黑体" panose="02010609060101010101" pitchFamily="49" charset="-122"/>
              </a:rPr>
              <a:t>数据银行</a:t>
            </a:r>
            <a:endParaRPr lang="en-US" altLang="zh-CN" dirty="0" smtClean="0">
              <a:latin typeface="黑体" panose="02010609060101010101" pitchFamily="49" charset="-122"/>
              <a:ea typeface="黑体" panose="02010609060101010101" pitchFamily="49" charset="-122"/>
            </a:endParaRPr>
          </a:p>
          <a:p>
            <a:pPr marL="285750" indent="-285750">
              <a:lnSpc>
                <a:spcPct val="150000"/>
              </a:lnSpc>
              <a:buFont typeface="Wingdings" panose="05000000000000000000" pitchFamily="2" charset="2"/>
              <a:buChar char="Ø"/>
            </a:pPr>
            <a:r>
              <a:rPr lang="zh-CN" altLang="en-US" dirty="0" smtClean="0">
                <a:latin typeface="黑体" panose="02010609060101010101" pitchFamily="49" charset="-122"/>
                <a:ea typeface="黑体" panose="02010609060101010101" pitchFamily="49" charset="-122"/>
              </a:rPr>
              <a:t>众包模式</a:t>
            </a:r>
            <a:endParaRPr lang="en-US" altLang="zh-CN" dirty="0" smtClean="0">
              <a:latin typeface="黑体" panose="02010609060101010101" pitchFamily="49" charset="-122"/>
              <a:ea typeface="黑体" panose="02010609060101010101" pitchFamily="49" charset="-122"/>
            </a:endParaRPr>
          </a:p>
          <a:p>
            <a:endParaRPr lang="zh-CN" altLang="en-US"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28224726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海淀区大数据产业发展策略</a:t>
            </a:r>
            <a:endParaRPr lang="zh-CN" altLang="en-US" dirty="0"/>
          </a:p>
        </p:txBody>
      </p:sp>
      <p:pic>
        <p:nvPicPr>
          <p:cNvPr id="3" name="图片 2"/>
          <p:cNvPicPr>
            <a:picLocks noChangeAspect="1"/>
          </p:cNvPicPr>
          <p:nvPr/>
        </p:nvPicPr>
        <p:blipFill>
          <a:blip r:embed="rId2"/>
          <a:stretch>
            <a:fillRect/>
          </a:stretch>
        </p:blipFill>
        <p:spPr>
          <a:xfrm>
            <a:off x="1259632" y="771550"/>
            <a:ext cx="6736862" cy="4248472"/>
          </a:xfrm>
          <a:prstGeom prst="rect">
            <a:avLst/>
          </a:prstGeom>
        </p:spPr>
      </p:pic>
    </p:spTree>
    <p:extLst>
      <p:ext uri="{BB962C8B-B14F-4D97-AF65-F5344CB8AC3E}">
        <p14:creationId xmlns:p14="http://schemas.microsoft.com/office/powerpoint/2010/main" val="41649137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海淀区大数据产业发展策略</a:t>
            </a:r>
            <a:endParaRPr lang="zh-CN" altLang="en-US" dirty="0"/>
          </a:p>
        </p:txBody>
      </p:sp>
      <p:pic>
        <p:nvPicPr>
          <p:cNvPr id="4" name="图片 3"/>
          <p:cNvPicPr>
            <a:picLocks noChangeAspect="1"/>
          </p:cNvPicPr>
          <p:nvPr/>
        </p:nvPicPr>
        <p:blipFill>
          <a:blip r:embed="rId2"/>
          <a:stretch>
            <a:fillRect/>
          </a:stretch>
        </p:blipFill>
        <p:spPr>
          <a:xfrm>
            <a:off x="2185987" y="915566"/>
            <a:ext cx="4772025" cy="3771900"/>
          </a:xfrm>
          <a:prstGeom prst="rect">
            <a:avLst/>
          </a:prstGeom>
        </p:spPr>
      </p:pic>
      <p:pic>
        <p:nvPicPr>
          <p:cNvPr id="5" name="图片 4"/>
          <p:cNvPicPr>
            <a:picLocks noChangeAspect="1"/>
          </p:cNvPicPr>
          <p:nvPr/>
        </p:nvPicPr>
        <p:blipFill>
          <a:blip r:embed="rId3"/>
          <a:stretch>
            <a:fillRect/>
          </a:stretch>
        </p:blipFill>
        <p:spPr>
          <a:xfrm>
            <a:off x="1043608" y="741809"/>
            <a:ext cx="6667500" cy="4391025"/>
          </a:xfrm>
          <a:prstGeom prst="rect">
            <a:avLst/>
          </a:prstGeom>
        </p:spPr>
      </p:pic>
    </p:spTree>
    <p:extLst>
      <p:ext uri="{BB962C8B-B14F-4D97-AF65-F5344CB8AC3E}">
        <p14:creationId xmlns:p14="http://schemas.microsoft.com/office/powerpoint/2010/main" val="2344402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海淀区大数据产业发展策略</a:t>
            </a:r>
            <a:endParaRPr lang="zh-CN" altLang="en-US" dirty="0"/>
          </a:p>
        </p:txBody>
      </p:sp>
      <p:pic>
        <p:nvPicPr>
          <p:cNvPr id="3" name="图片 2"/>
          <p:cNvPicPr>
            <a:picLocks noChangeAspect="1"/>
          </p:cNvPicPr>
          <p:nvPr/>
        </p:nvPicPr>
        <p:blipFill>
          <a:blip r:embed="rId2"/>
          <a:stretch>
            <a:fillRect/>
          </a:stretch>
        </p:blipFill>
        <p:spPr>
          <a:xfrm>
            <a:off x="1835696" y="771550"/>
            <a:ext cx="5324475" cy="4219575"/>
          </a:xfrm>
          <a:prstGeom prst="rect">
            <a:avLst/>
          </a:prstGeom>
        </p:spPr>
      </p:pic>
    </p:spTree>
    <p:extLst>
      <p:ext uri="{BB962C8B-B14F-4D97-AF65-F5344CB8AC3E}">
        <p14:creationId xmlns:p14="http://schemas.microsoft.com/office/powerpoint/2010/main" val="229116483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海淀大数据产业发展建议</a:t>
            </a:r>
            <a:endParaRPr lang="zh-CN" altLang="en-US" dirty="0"/>
          </a:p>
        </p:txBody>
      </p:sp>
      <p:sp>
        <p:nvSpPr>
          <p:cNvPr id="4" name="文本框 3"/>
          <p:cNvSpPr txBox="1"/>
          <p:nvPr/>
        </p:nvSpPr>
        <p:spPr>
          <a:xfrm>
            <a:off x="231393" y="1059582"/>
            <a:ext cx="2756431" cy="923330"/>
          </a:xfrm>
          <a:prstGeom prst="rect">
            <a:avLst/>
          </a:prstGeom>
          <a:noFill/>
        </p:spPr>
        <p:txBody>
          <a:bodyPr wrap="square" rtlCol="0">
            <a:spAutoFit/>
          </a:bodyPr>
          <a:lstStyle/>
          <a:p>
            <a:r>
              <a:rPr lang="zh-CN" altLang="en-US" dirty="0" smtClean="0">
                <a:latin typeface="黑体" panose="02010609060101010101" pitchFamily="49" charset="-122"/>
                <a:ea typeface="黑体" panose="02010609060101010101" pitchFamily="49" charset="-122"/>
              </a:rPr>
              <a:t>（一）推动数据开放流通；</a:t>
            </a:r>
            <a:endParaRPr lang="en-US" altLang="zh-CN" dirty="0" smtClean="0">
              <a:latin typeface="黑体" panose="02010609060101010101" pitchFamily="49" charset="-122"/>
              <a:ea typeface="黑体" panose="02010609060101010101" pitchFamily="49" charset="-122"/>
            </a:endParaRPr>
          </a:p>
          <a:p>
            <a:r>
              <a:rPr lang="zh-CN" altLang="en-US" dirty="0" smtClean="0">
                <a:latin typeface="黑体" panose="02010609060101010101" pitchFamily="49" charset="-122"/>
                <a:ea typeface="黑体" panose="02010609060101010101" pitchFamily="49" charset="-122"/>
              </a:rPr>
              <a:t>（二）孵化大数据技术创新；</a:t>
            </a:r>
            <a:endParaRPr lang="zh-CN" altLang="en-US" dirty="0">
              <a:latin typeface="黑体" panose="02010609060101010101" pitchFamily="49" charset="-122"/>
              <a:ea typeface="黑体" panose="02010609060101010101" pitchFamily="49" charset="-122"/>
            </a:endParaRPr>
          </a:p>
        </p:txBody>
      </p:sp>
      <p:pic>
        <p:nvPicPr>
          <p:cNvPr id="5" name="图片 4"/>
          <p:cNvPicPr>
            <a:picLocks noChangeAspect="1"/>
          </p:cNvPicPr>
          <p:nvPr/>
        </p:nvPicPr>
        <p:blipFill>
          <a:blip r:embed="rId2"/>
          <a:stretch>
            <a:fillRect/>
          </a:stretch>
        </p:blipFill>
        <p:spPr>
          <a:xfrm>
            <a:off x="3131840" y="915566"/>
            <a:ext cx="5927229" cy="3724262"/>
          </a:xfrm>
          <a:prstGeom prst="rect">
            <a:avLst/>
          </a:prstGeom>
        </p:spPr>
      </p:pic>
      <p:pic>
        <p:nvPicPr>
          <p:cNvPr id="6" name="图片 5"/>
          <p:cNvPicPr>
            <a:picLocks noChangeAspect="1"/>
          </p:cNvPicPr>
          <p:nvPr/>
        </p:nvPicPr>
        <p:blipFill>
          <a:blip r:embed="rId3"/>
          <a:stretch>
            <a:fillRect/>
          </a:stretch>
        </p:blipFill>
        <p:spPr>
          <a:xfrm>
            <a:off x="3192795" y="915566"/>
            <a:ext cx="5494005" cy="3850369"/>
          </a:xfrm>
          <a:prstGeom prst="rect">
            <a:avLst/>
          </a:prstGeom>
        </p:spPr>
      </p:pic>
    </p:spTree>
    <p:extLst>
      <p:ext uri="{BB962C8B-B14F-4D97-AF65-F5344CB8AC3E}">
        <p14:creationId xmlns:p14="http://schemas.microsoft.com/office/powerpoint/2010/main" val="2524971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anim calcmode="lin" valueType="num">
                                      <p:cBhvr>
                                        <p:cTn id="15" dur="1000" fill="hold"/>
                                        <p:tgtEl>
                                          <p:spTgt spid="6"/>
                                        </p:tgtEl>
                                        <p:attrNameLst>
                                          <p:attrName>ppt_x</p:attrName>
                                        </p:attrNameLst>
                                      </p:cBhvr>
                                      <p:tavLst>
                                        <p:tav tm="0">
                                          <p:val>
                                            <p:strVal val="#ppt_x"/>
                                          </p:val>
                                        </p:tav>
                                        <p:tav tm="100000">
                                          <p:val>
                                            <p:strVal val="#ppt_x"/>
                                          </p:val>
                                        </p:tav>
                                      </p:tavLst>
                                    </p:anim>
                                    <p:anim calcmode="lin" valueType="num">
                                      <p:cBhvr>
                                        <p:cTn id="1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a:spLocks/>
          </p:cNvSpPr>
          <p:nvPr/>
        </p:nvSpPr>
        <p:spPr bwMode="auto">
          <a:xfrm>
            <a:off x="1008366" y="2120877"/>
            <a:ext cx="6858000" cy="1790700"/>
          </a:xfrm>
          <a:prstGeom prst="rect">
            <a:avLst/>
          </a:prstGeom>
          <a:noFill/>
          <a:ln w="9525">
            <a:noFill/>
            <a:miter lim="800000"/>
            <a:headEnd/>
            <a:tailEnd/>
          </a:ln>
        </p:spPr>
        <p:txBody>
          <a:bodyPr vert="horz" wrap="square" lIns="68571" tIns="34286" rIns="68571" bIns="34286" numCol="1" anchor="ctr" anchorCtr="0" compatLnSpc="1">
            <a:prstTxWarp prst="textNoShape">
              <a:avLst/>
            </a:prstTxWarp>
            <a:normAutofit/>
          </a:bodyPr>
          <a:lstStyle>
            <a:lvl1pPr algn="l" defTabSz="1217054" rtl="0" eaLnBrk="0" fontAlgn="base" hangingPunct="0">
              <a:spcBef>
                <a:spcPct val="0"/>
              </a:spcBef>
              <a:spcAft>
                <a:spcPct val="0"/>
              </a:spcAft>
              <a:defRPr sz="3200" b="0">
                <a:solidFill>
                  <a:schemeClr val="tx1">
                    <a:lumMod val="75000"/>
                    <a:lumOff val="25000"/>
                  </a:schemeClr>
                </a:solidFill>
                <a:latin typeface="微软雅黑" panose="020B0503020204020204" pitchFamily="34" charset="-122"/>
                <a:ea typeface="微软雅黑" panose="020B0503020204020204" pitchFamily="34" charset="-122"/>
                <a:cs typeface="+mj-cs"/>
              </a:defRPr>
            </a:lvl1pPr>
            <a:lvl2pPr algn="l" defTabSz="1217054" rtl="0" eaLnBrk="0" fontAlgn="base" hangingPunct="0">
              <a:spcBef>
                <a:spcPct val="0"/>
              </a:spcBef>
              <a:spcAft>
                <a:spcPct val="0"/>
              </a:spcAft>
              <a:defRPr sz="3200" b="1">
                <a:solidFill>
                  <a:srgbClr val="262626"/>
                </a:solidFill>
                <a:latin typeface="Century Gothic"/>
                <a:ea typeface="宋体" charset="-122"/>
              </a:defRPr>
            </a:lvl2pPr>
            <a:lvl3pPr algn="l" defTabSz="1217054" rtl="0" eaLnBrk="0" fontAlgn="base" hangingPunct="0">
              <a:spcBef>
                <a:spcPct val="0"/>
              </a:spcBef>
              <a:spcAft>
                <a:spcPct val="0"/>
              </a:spcAft>
              <a:defRPr sz="3200" b="1">
                <a:solidFill>
                  <a:srgbClr val="262626"/>
                </a:solidFill>
                <a:latin typeface="Century Gothic"/>
                <a:ea typeface="宋体" charset="-122"/>
              </a:defRPr>
            </a:lvl3pPr>
            <a:lvl4pPr algn="l" defTabSz="1217054" rtl="0" eaLnBrk="0" fontAlgn="base" hangingPunct="0">
              <a:spcBef>
                <a:spcPct val="0"/>
              </a:spcBef>
              <a:spcAft>
                <a:spcPct val="0"/>
              </a:spcAft>
              <a:defRPr sz="3200" b="1">
                <a:solidFill>
                  <a:srgbClr val="262626"/>
                </a:solidFill>
                <a:latin typeface="Century Gothic"/>
                <a:ea typeface="宋体" charset="-122"/>
              </a:defRPr>
            </a:lvl4pPr>
            <a:lvl5pPr algn="l" defTabSz="1217054" rtl="0" eaLnBrk="0" fontAlgn="base" hangingPunct="0">
              <a:spcBef>
                <a:spcPct val="0"/>
              </a:spcBef>
              <a:spcAft>
                <a:spcPct val="0"/>
              </a:spcAft>
              <a:defRPr sz="3200" b="1">
                <a:solidFill>
                  <a:srgbClr val="262626"/>
                </a:solidFill>
                <a:latin typeface="Century Gothic"/>
                <a:ea typeface="宋体" charset="-122"/>
              </a:defRPr>
            </a:lvl5pPr>
            <a:lvl6pPr marL="552893" algn="ctr" defTabSz="1219054" rtl="0" fontAlgn="base">
              <a:spcBef>
                <a:spcPct val="0"/>
              </a:spcBef>
              <a:spcAft>
                <a:spcPct val="0"/>
              </a:spcAft>
              <a:defRPr sz="5867">
                <a:solidFill>
                  <a:schemeClr val="tx2"/>
                </a:solidFill>
                <a:latin typeface="Arial" charset="0"/>
                <a:ea typeface="宋体" charset="-122"/>
              </a:defRPr>
            </a:lvl6pPr>
            <a:lvl7pPr marL="1105787" algn="ctr" defTabSz="1219054" rtl="0" fontAlgn="base">
              <a:spcBef>
                <a:spcPct val="0"/>
              </a:spcBef>
              <a:spcAft>
                <a:spcPct val="0"/>
              </a:spcAft>
              <a:defRPr sz="5867">
                <a:solidFill>
                  <a:schemeClr val="tx2"/>
                </a:solidFill>
                <a:latin typeface="Arial" charset="0"/>
                <a:ea typeface="宋体" charset="-122"/>
              </a:defRPr>
            </a:lvl7pPr>
            <a:lvl8pPr marL="1658680" algn="ctr" defTabSz="1219054" rtl="0" fontAlgn="base">
              <a:spcBef>
                <a:spcPct val="0"/>
              </a:spcBef>
              <a:spcAft>
                <a:spcPct val="0"/>
              </a:spcAft>
              <a:defRPr sz="5867">
                <a:solidFill>
                  <a:schemeClr val="tx2"/>
                </a:solidFill>
                <a:latin typeface="Arial" charset="0"/>
                <a:ea typeface="宋体" charset="-122"/>
              </a:defRPr>
            </a:lvl8pPr>
            <a:lvl9pPr marL="2211574" algn="ctr" defTabSz="1219054" rtl="0" fontAlgn="base">
              <a:spcBef>
                <a:spcPct val="0"/>
              </a:spcBef>
              <a:spcAft>
                <a:spcPct val="0"/>
              </a:spcAft>
              <a:defRPr sz="5867">
                <a:solidFill>
                  <a:schemeClr val="tx2"/>
                </a:solidFill>
                <a:latin typeface="Arial" charset="0"/>
                <a:ea typeface="宋体" charset="-122"/>
              </a:defRPr>
            </a:lvl9pPr>
          </a:lstStyle>
          <a:p>
            <a:pPr algn="ctr">
              <a:lnSpc>
                <a:spcPct val="130000"/>
              </a:lnSpc>
            </a:pPr>
            <a:r>
              <a:rPr lang="zh-CN" altLang="en-US" sz="4000" kern="0" dirty="0" smtClean="0">
                <a:solidFill>
                  <a:schemeClr val="tx1">
                    <a:lumMod val="65000"/>
                    <a:lumOff val="35000"/>
                  </a:schemeClr>
                </a:solidFill>
                <a:latin typeface="黑体" panose="02010609060101010101" pitchFamily="49" charset="-122"/>
                <a:ea typeface="黑体" panose="02010609060101010101" pitchFamily="49" charset="-122"/>
              </a:rPr>
              <a:t>谢谢！</a:t>
            </a:r>
            <a:endParaRPr lang="zh-CN" altLang="en-US" sz="4000" kern="0" dirty="0">
              <a:solidFill>
                <a:schemeClr val="tx1">
                  <a:lumMod val="65000"/>
                  <a:lumOff val="35000"/>
                </a:schemeClr>
              </a:solidFill>
              <a:latin typeface="黑体" panose="02010609060101010101" pitchFamily="49" charset="-122"/>
              <a:ea typeface="黑体" panose="02010609060101010101" pitchFamily="49" charset="-122"/>
            </a:endParaRPr>
          </a:p>
          <a:p>
            <a:pPr algn="ctr">
              <a:lnSpc>
                <a:spcPct val="130000"/>
              </a:lnSpc>
            </a:pPr>
            <a:endParaRPr lang="zh-CN" altLang="en-US" sz="4000" kern="0" dirty="0">
              <a:solidFill>
                <a:schemeClr val="tx1">
                  <a:lumMod val="65000"/>
                  <a:lumOff val="35000"/>
                </a:schemeClr>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1341949382"/>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2"/>
          <p:cNvSpPr>
            <a:spLocks noGrp="1"/>
          </p:cNvSpPr>
          <p:nvPr>
            <p:ph type="title"/>
          </p:nvPr>
        </p:nvSpPr>
        <p:spPr/>
        <p:txBody>
          <a:bodyPr/>
          <a:lstStyle/>
          <a:p>
            <a:r>
              <a:rPr lang="zh-CN" altLang="en-US" dirty="0" smtClean="0">
                <a:solidFill>
                  <a:srgbClr val="FFFF00"/>
                </a:solidFill>
                <a:latin typeface="微软雅黑" panose="020B0503020204020204" pitchFamily="34" charset="-122"/>
                <a:ea typeface="微软雅黑" panose="020B0503020204020204" pitchFamily="34" charset="-122"/>
              </a:rPr>
              <a:t>大数据产业发展总体存在差距</a:t>
            </a:r>
            <a:endParaRPr lang="zh-CN" altLang="en-US" dirty="0">
              <a:solidFill>
                <a:srgbClr val="FFFF00"/>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611560" y="915566"/>
            <a:ext cx="2339102" cy="461665"/>
          </a:xfrm>
          <a:prstGeom prst="rect">
            <a:avLst/>
          </a:prstGeom>
          <a:noFill/>
        </p:spPr>
        <p:txBody>
          <a:bodyPr wrap="none" rtlCol="0">
            <a:spAutoFit/>
          </a:bodyPr>
          <a:lstStyle/>
          <a:p>
            <a:r>
              <a:rPr lang="zh-CN" altLang="en-US" sz="2400" dirty="0" smtClean="0">
                <a:solidFill>
                  <a:srgbClr val="C00000"/>
                </a:solidFill>
                <a:latin typeface="黑体" panose="02010609060101010101" pitchFamily="49" charset="-122"/>
                <a:ea typeface="黑体" panose="02010609060101010101" pitchFamily="49" charset="-122"/>
              </a:rPr>
              <a:t>全球大数据市场</a:t>
            </a:r>
            <a:endParaRPr lang="zh-CN" altLang="en-US" sz="2400" dirty="0">
              <a:solidFill>
                <a:srgbClr val="C00000"/>
              </a:solidFill>
              <a:latin typeface="黑体" panose="02010609060101010101" pitchFamily="49" charset="-122"/>
              <a:ea typeface="黑体" panose="02010609060101010101" pitchFamily="49" charset="-122"/>
            </a:endParaRPr>
          </a:p>
        </p:txBody>
      </p:sp>
      <p:sp>
        <p:nvSpPr>
          <p:cNvPr id="5" name="文本框 4"/>
          <p:cNvSpPr txBox="1"/>
          <p:nvPr/>
        </p:nvSpPr>
        <p:spPr>
          <a:xfrm>
            <a:off x="457200" y="1707654"/>
            <a:ext cx="2997937" cy="400110"/>
          </a:xfrm>
          <a:prstGeom prst="rect">
            <a:avLst/>
          </a:prstGeom>
          <a:noFill/>
        </p:spPr>
        <p:txBody>
          <a:bodyPr wrap="none" rtlCol="0">
            <a:spAutoFit/>
          </a:bodyPr>
          <a:lstStyle/>
          <a:p>
            <a:pPr marL="285750" indent="-285750">
              <a:buFont typeface="Wingdings" panose="05000000000000000000" pitchFamily="2" charset="2"/>
              <a:buChar char="Ø"/>
            </a:pPr>
            <a:r>
              <a:rPr lang="zh-CN" altLang="en-US" dirty="0" smtClean="0"/>
              <a:t>市场规模年增长率</a:t>
            </a:r>
            <a:r>
              <a:rPr lang="en-US" altLang="zh-CN" sz="2000" b="1" dirty="0" smtClean="0">
                <a:solidFill>
                  <a:srgbClr val="C00000"/>
                </a:solidFill>
              </a:rPr>
              <a:t>40%</a:t>
            </a:r>
            <a:r>
              <a:rPr lang="zh-CN" altLang="en-US" dirty="0" smtClean="0"/>
              <a:t>；</a:t>
            </a:r>
            <a:endParaRPr lang="en-US" altLang="zh-CN" dirty="0" smtClean="0"/>
          </a:p>
        </p:txBody>
      </p:sp>
      <p:sp>
        <p:nvSpPr>
          <p:cNvPr id="6" name="文本框 5"/>
          <p:cNvSpPr txBox="1"/>
          <p:nvPr/>
        </p:nvSpPr>
        <p:spPr>
          <a:xfrm>
            <a:off x="472158" y="2093688"/>
            <a:ext cx="3384376" cy="1538883"/>
          </a:xfrm>
          <a:prstGeom prst="rect">
            <a:avLst/>
          </a:prstGeom>
          <a:noFill/>
        </p:spPr>
        <p:txBody>
          <a:bodyPr wrap="square" rtlCol="0">
            <a:spAutoFit/>
          </a:bodyPr>
          <a:lstStyle/>
          <a:p>
            <a:pPr marL="285750" indent="-285750">
              <a:buFont typeface="Wingdings" panose="05000000000000000000" pitchFamily="2" charset="2"/>
              <a:buChar char="Ø"/>
            </a:pPr>
            <a:r>
              <a:rPr lang="zh-CN" altLang="en-US" dirty="0" smtClean="0"/>
              <a:t>大数据技术及服务市场复合增长率</a:t>
            </a:r>
            <a:r>
              <a:rPr lang="en-US" altLang="zh-CN" sz="2000" b="1" dirty="0" smtClean="0">
                <a:solidFill>
                  <a:srgbClr val="C00000"/>
                </a:solidFill>
              </a:rPr>
              <a:t>31.7%</a:t>
            </a:r>
            <a:r>
              <a:rPr lang="zh-CN" altLang="en-US" sz="2000" b="1" dirty="0" smtClean="0">
                <a:solidFill>
                  <a:srgbClr val="C00000"/>
                </a:solidFill>
              </a:rPr>
              <a:t>；</a:t>
            </a:r>
            <a:endParaRPr lang="en-US" altLang="zh-CN" sz="2000" b="1" dirty="0" smtClean="0">
              <a:solidFill>
                <a:srgbClr val="C00000"/>
              </a:solidFill>
            </a:endParaRPr>
          </a:p>
          <a:p>
            <a:pPr marL="285750" indent="-285750">
              <a:buFont typeface="Wingdings" panose="05000000000000000000" pitchFamily="2" charset="2"/>
              <a:buChar char="Ø"/>
            </a:pPr>
            <a:r>
              <a:rPr lang="en-US" altLang="zh-CN" dirty="0" smtClean="0"/>
              <a:t>2016</a:t>
            </a:r>
            <a:r>
              <a:rPr lang="zh-CN" altLang="en-US" dirty="0" smtClean="0"/>
              <a:t>年收入达</a:t>
            </a:r>
            <a:r>
              <a:rPr lang="en-US" altLang="zh-CN" sz="2000" b="1" dirty="0" smtClean="0">
                <a:solidFill>
                  <a:srgbClr val="C00000"/>
                </a:solidFill>
              </a:rPr>
              <a:t>238</a:t>
            </a:r>
            <a:r>
              <a:rPr lang="zh-CN" altLang="en-US" sz="2000" b="1" dirty="0" smtClean="0">
                <a:solidFill>
                  <a:srgbClr val="C00000"/>
                </a:solidFill>
              </a:rPr>
              <a:t>亿</a:t>
            </a:r>
            <a:r>
              <a:rPr lang="zh-CN" altLang="en-US" dirty="0" smtClean="0"/>
              <a:t>美元，增速约为信息通信技术</a:t>
            </a:r>
            <a:r>
              <a:rPr lang="en-US" altLang="zh-CN" dirty="0" smtClean="0"/>
              <a:t>(ICT)</a:t>
            </a:r>
            <a:r>
              <a:rPr lang="zh-CN" altLang="en-US" dirty="0" smtClean="0"/>
              <a:t>七倍之多；</a:t>
            </a:r>
            <a:endParaRPr lang="en-US" altLang="zh-CN" dirty="0" smtClean="0"/>
          </a:p>
        </p:txBody>
      </p:sp>
      <p:sp>
        <p:nvSpPr>
          <p:cNvPr id="10" name="文本框 9"/>
          <p:cNvSpPr txBox="1"/>
          <p:nvPr/>
        </p:nvSpPr>
        <p:spPr>
          <a:xfrm>
            <a:off x="5796136" y="915566"/>
            <a:ext cx="2339102" cy="461665"/>
          </a:xfrm>
          <a:prstGeom prst="rect">
            <a:avLst/>
          </a:prstGeom>
          <a:noFill/>
        </p:spPr>
        <p:txBody>
          <a:bodyPr wrap="none" rtlCol="0">
            <a:spAutoFit/>
          </a:bodyPr>
          <a:lstStyle/>
          <a:p>
            <a:r>
              <a:rPr lang="zh-CN" altLang="en-US" sz="2400" dirty="0" smtClean="0">
                <a:solidFill>
                  <a:srgbClr val="C00000"/>
                </a:solidFill>
                <a:latin typeface="黑体" panose="02010609060101010101" pitchFamily="49" charset="-122"/>
                <a:ea typeface="黑体" panose="02010609060101010101" pitchFamily="49" charset="-122"/>
              </a:rPr>
              <a:t>国内大数据市场</a:t>
            </a:r>
            <a:endParaRPr lang="zh-CN" altLang="en-US" sz="2400" dirty="0">
              <a:solidFill>
                <a:srgbClr val="C00000"/>
              </a:solidFill>
              <a:latin typeface="黑体" panose="02010609060101010101" pitchFamily="49" charset="-122"/>
              <a:ea typeface="黑体" panose="02010609060101010101" pitchFamily="49" charset="-122"/>
            </a:endParaRPr>
          </a:p>
        </p:txBody>
      </p:sp>
      <p:sp>
        <p:nvSpPr>
          <p:cNvPr id="7" name="文本框 6"/>
          <p:cNvSpPr txBox="1"/>
          <p:nvPr/>
        </p:nvSpPr>
        <p:spPr>
          <a:xfrm>
            <a:off x="4788024" y="1707655"/>
            <a:ext cx="3744416" cy="646331"/>
          </a:xfrm>
          <a:prstGeom prst="rect">
            <a:avLst/>
          </a:prstGeom>
          <a:noFill/>
        </p:spPr>
        <p:txBody>
          <a:bodyPr wrap="square" rtlCol="0">
            <a:spAutoFit/>
          </a:bodyPr>
          <a:lstStyle/>
          <a:p>
            <a:r>
              <a:rPr lang="zh-CN" altLang="en-US" dirty="0" smtClean="0"/>
              <a:t>大数据产业发展还未完成定型，各企业的业务模式都</a:t>
            </a:r>
            <a:r>
              <a:rPr lang="zh-CN" altLang="en-US" dirty="0" smtClean="0">
                <a:solidFill>
                  <a:srgbClr val="C00000"/>
                </a:solidFill>
                <a:latin typeface="微软雅黑" panose="020B0503020204020204" pitchFamily="34" charset="-122"/>
                <a:ea typeface="微软雅黑" panose="020B0503020204020204" pitchFamily="34" charset="-122"/>
              </a:rPr>
              <a:t>处于探索期间</a:t>
            </a:r>
            <a:r>
              <a:rPr lang="zh-CN" altLang="en-US" dirty="0" smtClean="0"/>
              <a:t>；</a:t>
            </a:r>
            <a:endParaRPr lang="zh-CN" altLang="en-US" dirty="0"/>
          </a:p>
        </p:txBody>
      </p:sp>
      <p:sp>
        <p:nvSpPr>
          <p:cNvPr id="11" name="文本框 10"/>
          <p:cNvSpPr txBox="1"/>
          <p:nvPr/>
        </p:nvSpPr>
        <p:spPr>
          <a:xfrm>
            <a:off x="4788024" y="2302444"/>
            <a:ext cx="3744416" cy="2585323"/>
          </a:xfrm>
          <a:prstGeom prst="rect">
            <a:avLst/>
          </a:prstGeom>
          <a:noFill/>
        </p:spPr>
        <p:txBody>
          <a:bodyPr wrap="square" rtlCol="0">
            <a:spAutoFit/>
          </a:bodyPr>
          <a:lstStyle/>
          <a:p>
            <a:pPr marL="285750" indent="-285750">
              <a:buFont typeface="Wingdings" panose="05000000000000000000" pitchFamily="2" charset="2"/>
              <a:buChar char="Ø"/>
            </a:pPr>
            <a:r>
              <a:rPr lang="zh-CN" altLang="en-US" dirty="0" smtClean="0"/>
              <a:t>大型电子商务平台尽管拥有海量数据，但</a:t>
            </a:r>
            <a:r>
              <a:rPr lang="zh-CN" altLang="en-US" dirty="0">
                <a:solidFill>
                  <a:srgbClr val="C00000"/>
                </a:solidFill>
                <a:latin typeface="微软雅黑" panose="020B0503020204020204" pitchFamily="34" charset="-122"/>
                <a:ea typeface="微软雅黑" panose="020B0503020204020204" pitchFamily="34" charset="-122"/>
              </a:rPr>
              <a:t>不太可能</a:t>
            </a:r>
            <a:r>
              <a:rPr lang="zh-CN" altLang="en-US" dirty="0" smtClean="0"/>
              <a:t>将其高价值数据</a:t>
            </a:r>
            <a:r>
              <a:rPr lang="zh-CN" altLang="en-US" dirty="0">
                <a:solidFill>
                  <a:srgbClr val="C00000"/>
                </a:solidFill>
                <a:latin typeface="微软雅黑" panose="020B0503020204020204" pitchFamily="34" charset="-122"/>
                <a:ea typeface="微软雅黑" panose="020B0503020204020204" pitchFamily="34" charset="-122"/>
              </a:rPr>
              <a:t>大范围开放</a:t>
            </a:r>
            <a:r>
              <a:rPr lang="zh-CN" altLang="en-US" dirty="0" smtClean="0"/>
              <a:t>。</a:t>
            </a:r>
            <a:endParaRPr lang="en-US" altLang="zh-CN" dirty="0" smtClean="0"/>
          </a:p>
          <a:p>
            <a:pPr marL="285750" indent="-285750">
              <a:buFont typeface="Wingdings" panose="05000000000000000000" pitchFamily="2" charset="2"/>
              <a:buChar char="Ø"/>
            </a:pPr>
            <a:r>
              <a:rPr lang="zh-CN" altLang="en-US" dirty="0" smtClean="0"/>
              <a:t>某些云服务提供商</a:t>
            </a:r>
            <a:r>
              <a:rPr lang="zh-CN" altLang="en-US" dirty="0">
                <a:solidFill>
                  <a:srgbClr val="C00000"/>
                </a:solidFill>
                <a:latin typeface="微软雅黑" panose="020B0503020204020204" pitchFamily="34" charset="-122"/>
                <a:ea typeface="微软雅黑" panose="020B0503020204020204" pitchFamily="34" charset="-122"/>
              </a:rPr>
              <a:t>没有直接</a:t>
            </a:r>
            <a:r>
              <a:rPr lang="zh-CN" altLang="en-US" dirty="0" smtClean="0"/>
              <a:t>通过所拥有的数据</a:t>
            </a:r>
            <a:r>
              <a:rPr lang="zh-CN" altLang="en-US" dirty="0">
                <a:solidFill>
                  <a:srgbClr val="C00000"/>
                </a:solidFill>
                <a:latin typeface="微软雅黑" panose="020B0503020204020204" pitchFamily="34" charset="-122"/>
                <a:ea typeface="微软雅黑" panose="020B0503020204020204" pitchFamily="34" charset="-122"/>
              </a:rPr>
              <a:t>获得收入</a:t>
            </a:r>
            <a:r>
              <a:rPr lang="zh-CN" altLang="en-US" dirty="0" smtClean="0"/>
              <a:t>；</a:t>
            </a:r>
            <a:endParaRPr lang="en-US" altLang="zh-CN" dirty="0" smtClean="0"/>
          </a:p>
          <a:p>
            <a:pPr marL="285750" indent="-285750">
              <a:buFont typeface="Wingdings" panose="05000000000000000000" pitchFamily="2" charset="2"/>
              <a:buChar char="Ø"/>
            </a:pPr>
            <a:r>
              <a:rPr lang="zh-CN" altLang="en-US" dirty="0" smtClean="0"/>
              <a:t>某些企业拥有较强的数据分析技术，当前</a:t>
            </a:r>
            <a:r>
              <a:rPr lang="zh-CN" altLang="en-US" dirty="0">
                <a:solidFill>
                  <a:srgbClr val="C00000"/>
                </a:solidFill>
                <a:latin typeface="微软雅黑" panose="020B0503020204020204" pitchFamily="34" charset="-122"/>
                <a:ea typeface="微软雅黑" panose="020B0503020204020204" pitchFamily="34" charset="-122"/>
              </a:rPr>
              <a:t>没有直接向市场交付分析服务或方案；</a:t>
            </a:r>
            <a:endParaRPr lang="en-US" altLang="zh-CN" dirty="0">
              <a:solidFill>
                <a:srgbClr val="C00000"/>
              </a:solidFill>
              <a:latin typeface="微软雅黑" panose="020B0503020204020204" pitchFamily="34" charset="-122"/>
              <a:ea typeface="微软雅黑" panose="020B0503020204020204" pitchFamily="34" charset="-122"/>
            </a:endParaRPr>
          </a:p>
          <a:p>
            <a:endParaRPr lang="zh-CN" altLang="en-US" dirty="0"/>
          </a:p>
        </p:txBody>
      </p:sp>
      <p:pic>
        <p:nvPicPr>
          <p:cNvPr id="12" name="图片 11"/>
          <p:cNvPicPr>
            <a:picLocks noChangeAspect="1"/>
          </p:cNvPicPr>
          <p:nvPr/>
        </p:nvPicPr>
        <p:blipFill>
          <a:blip r:embed="rId2"/>
          <a:stretch>
            <a:fillRect/>
          </a:stretch>
        </p:blipFill>
        <p:spPr>
          <a:xfrm>
            <a:off x="30499" y="1325564"/>
            <a:ext cx="4689505" cy="3600129"/>
          </a:xfrm>
          <a:prstGeom prst="rect">
            <a:avLst/>
          </a:prstGeom>
        </p:spPr>
      </p:pic>
      <p:pic>
        <p:nvPicPr>
          <p:cNvPr id="13" name="图片 12"/>
          <p:cNvPicPr>
            <a:picLocks noChangeAspect="1"/>
          </p:cNvPicPr>
          <p:nvPr/>
        </p:nvPicPr>
        <p:blipFill>
          <a:blip r:embed="rId3"/>
          <a:stretch>
            <a:fillRect/>
          </a:stretch>
        </p:blipFill>
        <p:spPr>
          <a:xfrm>
            <a:off x="4854569" y="1377231"/>
            <a:ext cx="4000296" cy="3318019"/>
          </a:xfrm>
          <a:prstGeom prst="rect">
            <a:avLst/>
          </a:prstGeom>
        </p:spPr>
      </p:pic>
    </p:spTree>
    <p:extLst>
      <p:ext uri="{BB962C8B-B14F-4D97-AF65-F5344CB8AC3E}">
        <p14:creationId xmlns:p14="http://schemas.microsoft.com/office/powerpoint/2010/main" val="12500318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fade">
                                      <p:cBhvr>
                                        <p:cTn id="14" dur="1000"/>
                                        <p:tgtEl>
                                          <p:spTgt spid="13"/>
                                        </p:tgtEl>
                                      </p:cBhvr>
                                    </p:animEffect>
                                    <p:anim calcmode="lin" valueType="num">
                                      <p:cBhvr>
                                        <p:cTn id="15" dur="1000" fill="hold"/>
                                        <p:tgtEl>
                                          <p:spTgt spid="13"/>
                                        </p:tgtEl>
                                        <p:attrNameLst>
                                          <p:attrName>ppt_x</p:attrName>
                                        </p:attrNameLst>
                                      </p:cBhvr>
                                      <p:tavLst>
                                        <p:tav tm="0">
                                          <p:val>
                                            <p:strVal val="#ppt_x"/>
                                          </p:val>
                                        </p:tav>
                                        <p:tav tm="100000">
                                          <p:val>
                                            <p:strVal val="#ppt_x"/>
                                          </p:val>
                                        </p:tav>
                                      </p:tavLst>
                                    </p:anim>
                                    <p:anim calcmode="lin" valueType="num">
                                      <p:cBhvr>
                                        <p:cTn id="16"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数据源层对比分析</a:t>
            </a:r>
            <a:endParaRPr lang="zh-CN" altLang="en-US" dirty="0"/>
          </a:p>
        </p:txBody>
      </p:sp>
      <p:sp>
        <p:nvSpPr>
          <p:cNvPr id="15" name="文本框 14"/>
          <p:cNvSpPr txBox="1"/>
          <p:nvPr/>
        </p:nvSpPr>
        <p:spPr>
          <a:xfrm>
            <a:off x="5796136" y="915566"/>
            <a:ext cx="2339102" cy="461665"/>
          </a:xfrm>
          <a:prstGeom prst="rect">
            <a:avLst/>
          </a:prstGeom>
          <a:noFill/>
        </p:spPr>
        <p:txBody>
          <a:bodyPr wrap="none" rtlCol="0">
            <a:spAutoFit/>
          </a:bodyPr>
          <a:lstStyle/>
          <a:p>
            <a:r>
              <a:rPr lang="zh-CN" altLang="en-US" sz="2400" dirty="0" smtClean="0">
                <a:solidFill>
                  <a:srgbClr val="C00000"/>
                </a:solidFill>
                <a:latin typeface="黑体" panose="02010609060101010101" pitchFamily="49" charset="-122"/>
                <a:ea typeface="黑体" panose="02010609060101010101" pitchFamily="49" charset="-122"/>
              </a:rPr>
              <a:t>国内大数据市场</a:t>
            </a:r>
            <a:endParaRPr lang="zh-CN" altLang="en-US" sz="2400" dirty="0">
              <a:solidFill>
                <a:srgbClr val="C00000"/>
              </a:solidFill>
              <a:latin typeface="黑体" panose="02010609060101010101" pitchFamily="49" charset="-122"/>
              <a:ea typeface="黑体" panose="02010609060101010101" pitchFamily="49" charset="-122"/>
            </a:endParaRPr>
          </a:p>
        </p:txBody>
      </p:sp>
      <p:sp>
        <p:nvSpPr>
          <p:cNvPr id="12" name="文本框 11"/>
          <p:cNvSpPr txBox="1"/>
          <p:nvPr/>
        </p:nvSpPr>
        <p:spPr>
          <a:xfrm>
            <a:off x="611560" y="915566"/>
            <a:ext cx="2339102" cy="461665"/>
          </a:xfrm>
          <a:prstGeom prst="rect">
            <a:avLst/>
          </a:prstGeom>
          <a:noFill/>
        </p:spPr>
        <p:txBody>
          <a:bodyPr wrap="none" rtlCol="0">
            <a:spAutoFit/>
          </a:bodyPr>
          <a:lstStyle/>
          <a:p>
            <a:r>
              <a:rPr lang="zh-CN" altLang="en-US" sz="2400" dirty="0" smtClean="0">
                <a:solidFill>
                  <a:srgbClr val="C00000"/>
                </a:solidFill>
                <a:latin typeface="黑体" panose="02010609060101010101" pitchFamily="49" charset="-122"/>
                <a:ea typeface="黑体" panose="02010609060101010101" pitchFamily="49" charset="-122"/>
              </a:rPr>
              <a:t>全球大数据市场</a:t>
            </a:r>
            <a:endParaRPr lang="zh-CN" altLang="en-US" sz="2400" dirty="0">
              <a:solidFill>
                <a:srgbClr val="C00000"/>
              </a:solidFill>
              <a:latin typeface="黑体" panose="02010609060101010101" pitchFamily="49" charset="-122"/>
              <a:ea typeface="黑体" panose="02010609060101010101" pitchFamily="49" charset="-122"/>
            </a:endParaRPr>
          </a:p>
        </p:txBody>
      </p:sp>
      <p:graphicFrame>
        <p:nvGraphicFramePr>
          <p:cNvPr id="6" name="表格 5"/>
          <p:cNvGraphicFramePr>
            <a:graphicFrameLocks noGrp="1"/>
          </p:cNvGraphicFramePr>
          <p:nvPr>
            <p:extLst>
              <p:ext uri="{D42A27DB-BD31-4B8C-83A1-F6EECF244321}">
                <p14:modId xmlns:p14="http://schemas.microsoft.com/office/powerpoint/2010/main" val="4288355358"/>
              </p:ext>
            </p:extLst>
          </p:nvPr>
        </p:nvGraphicFramePr>
        <p:xfrm>
          <a:off x="107504" y="1491630"/>
          <a:ext cx="3960440" cy="2684145"/>
        </p:xfrm>
        <a:graphic>
          <a:graphicData uri="http://schemas.openxmlformats.org/drawingml/2006/table">
            <a:tbl>
              <a:tblPr>
                <a:tableStyleId>{327F97BB-C833-4FB7-BDE5-3F7075034690}</a:tableStyleId>
              </a:tblPr>
              <a:tblGrid>
                <a:gridCol w="1152128"/>
                <a:gridCol w="2808312"/>
              </a:tblGrid>
              <a:tr h="171450">
                <a:tc>
                  <a:txBody>
                    <a:bodyPr/>
                    <a:lstStyle/>
                    <a:p>
                      <a:pPr algn="l" fontAlgn="b"/>
                      <a:r>
                        <a:rPr lang="zh-CN" altLang="en-US" sz="1200" u="none" strike="noStrike" dirty="0">
                          <a:solidFill>
                            <a:schemeClr val="bg1"/>
                          </a:solidFill>
                          <a:effectLst/>
                          <a:latin typeface="黑体" panose="02010609060101010101" pitchFamily="49" charset="-122"/>
                          <a:ea typeface="黑体" panose="02010609060101010101" pitchFamily="49" charset="-122"/>
                        </a:rPr>
                        <a:t>金融数据</a:t>
                      </a:r>
                      <a:endParaRPr lang="zh-CN" altLang="en-US" sz="1200" b="0" i="0" u="none" strike="noStrike" dirty="0">
                        <a:solidFill>
                          <a:schemeClr val="bg1"/>
                        </a:solidFill>
                        <a:effectLst/>
                        <a:latin typeface="黑体" panose="02010609060101010101" pitchFamily="49" charset="-122"/>
                        <a:ea typeface="黑体" panose="02010609060101010101" pitchFamily="49" charset="-122"/>
                      </a:endParaRPr>
                    </a:p>
                  </a:txBody>
                  <a:tcPr marL="9525" marR="9525" marT="9525" marB="0" anchor="ctr"/>
                </a:tc>
                <a:tc>
                  <a:txBody>
                    <a:bodyPr/>
                    <a:lstStyle/>
                    <a:p>
                      <a:pPr algn="l" fontAlgn="b"/>
                      <a:r>
                        <a:rPr lang="zh-CN" altLang="en-US" sz="1200" u="none" strike="noStrike">
                          <a:solidFill>
                            <a:schemeClr val="bg1"/>
                          </a:solidFill>
                          <a:effectLst/>
                          <a:latin typeface="黑体" panose="02010609060101010101" pitchFamily="49" charset="-122"/>
                          <a:ea typeface="黑体" panose="02010609060101010101" pitchFamily="49" charset="-122"/>
                        </a:rPr>
                        <a:t>彭博社（</a:t>
                      </a:r>
                      <a:r>
                        <a:rPr lang="en-US" sz="1200" u="none" strike="noStrike">
                          <a:solidFill>
                            <a:schemeClr val="bg1"/>
                          </a:solidFill>
                          <a:effectLst/>
                          <a:latin typeface="黑体" panose="02010609060101010101" pitchFamily="49" charset="-122"/>
                          <a:ea typeface="黑体" panose="02010609060101010101" pitchFamily="49" charset="-122"/>
                        </a:rPr>
                        <a:t>Bloomberg）、</a:t>
                      </a:r>
                      <a:r>
                        <a:rPr lang="zh-CN" altLang="en-US" sz="1200" u="none" strike="noStrike">
                          <a:solidFill>
                            <a:schemeClr val="bg1"/>
                          </a:solidFill>
                          <a:effectLst/>
                          <a:latin typeface="黑体" panose="02010609060101010101" pitchFamily="49" charset="-122"/>
                          <a:ea typeface="黑体" panose="02010609060101010101" pitchFamily="49" charset="-122"/>
                        </a:rPr>
                        <a:t>路透社（</a:t>
                      </a:r>
                      <a:r>
                        <a:rPr lang="en-US" sz="1200" u="none" strike="noStrike">
                          <a:solidFill>
                            <a:schemeClr val="bg1"/>
                          </a:solidFill>
                          <a:effectLst/>
                          <a:latin typeface="黑体" panose="02010609060101010101" pitchFamily="49" charset="-122"/>
                          <a:ea typeface="黑体" panose="02010609060101010101" pitchFamily="49" charset="-122"/>
                        </a:rPr>
                        <a:t>Thomson Reuters）</a:t>
                      </a:r>
                      <a:endParaRPr lang="en-US" sz="1200" b="0" i="0" u="none" strike="noStrike">
                        <a:solidFill>
                          <a:schemeClr val="bg1"/>
                        </a:solidFill>
                        <a:effectLst/>
                        <a:latin typeface="黑体" panose="02010609060101010101" pitchFamily="49" charset="-122"/>
                        <a:ea typeface="黑体" panose="02010609060101010101" pitchFamily="49" charset="-122"/>
                      </a:endParaRPr>
                    </a:p>
                  </a:txBody>
                  <a:tcPr marL="9525" marR="9525" marT="9525" marB="0" anchor="b"/>
                </a:tc>
              </a:tr>
              <a:tr h="171450">
                <a:tc>
                  <a:txBody>
                    <a:bodyPr/>
                    <a:lstStyle/>
                    <a:p>
                      <a:pPr algn="l" fontAlgn="b"/>
                      <a:r>
                        <a:rPr lang="zh-CN" altLang="en-US" sz="1200" u="none" strike="noStrike" dirty="0">
                          <a:solidFill>
                            <a:schemeClr val="bg1"/>
                          </a:solidFill>
                          <a:effectLst/>
                          <a:latin typeface="黑体" panose="02010609060101010101" pitchFamily="49" charset="-122"/>
                          <a:ea typeface="黑体" panose="02010609060101010101" pitchFamily="49" charset="-122"/>
                        </a:rPr>
                        <a:t>零售数据</a:t>
                      </a:r>
                      <a:endParaRPr lang="zh-CN" altLang="en-US" sz="1200" b="0" i="0" u="none" strike="noStrike" dirty="0">
                        <a:solidFill>
                          <a:schemeClr val="bg1"/>
                        </a:solidFill>
                        <a:effectLst/>
                        <a:latin typeface="黑体" panose="02010609060101010101" pitchFamily="49" charset="-122"/>
                        <a:ea typeface="黑体" panose="02010609060101010101" pitchFamily="49" charset="-122"/>
                      </a:endParaRPr>
                    </a:p>
                  </a:txBody>
                  <a:tcPr marL="9525" marR="9525" marT="9525" marB="0" anchor="ctr"/>
                </a:tc>
                <a:tc>
                  <a:txBody>
                    <a:bodyPr/>
                    <a:lstStyle/>
                    <a:p>
                      <a:pPr algn="l" fontAlgn="b"/>
                      <a:r>
                        <a:rPr lang="zh-CN" altLang="en-US" sz="1200" u="none" strike="noStrike" dirty="0">
                          <a:solidFill>
                            <a:schemeClr val="bg1"/>
                          </a:solidFill>
                          <a:effectLst/>
                          <a:latin typeface="黑体" panose="02010609060101010101" pitchFamily="49" charset="-122"/>
                          <a:ea typeface="黑体" panose="02010609060101010101" pitchFamily="49" charset="-122"/>
                        </a:rPr>
                        <a:t>安客诚（</a:t>
                      </a:r>
                      <a:r>
                        <a:rPr lang="en-US" sz="1200" u="none" strike="noStrike" dirty="0">
                          <a:solidFill>
                            <a:schemeClr val="bg1"/>
                          </a:solidFill>
                          <a:effectLst/>
                          <a:latin typeface="黑体" panose="02010609060101010101" pitchFamily="49" charset="-122"/>
                          <a:ea typeface="黑体" panose="02010609060101010101" pitchFamily="49" charset="-122"/>
                        </a:rPr>
                        <a:t>Acxiom）</a:t>
                      </a:r>
                      <a:endParaRPr lang="en-US" sz="1200" b="0" i="0" u="none" strike="noStrike" dirty="0">
                        <a:solidFill>
                          <a:schemeClr val="bg1"/>
                        </a:solidFill>
                        <a:effectLst/>
                        <a:latin typeface="黑体" panose="02010609060101010101" pitchFamily="49" charset="-122"/>
                        <a:ea typeface="黑体" panose="02010609060101010101" pitchFamily="49" charset="-122"/>
                      </a:endParaRPr>
                    </a:p>
                  </a:txBody>
                  <a:tcPr marL="9525" marR="9525" marT="9525" marB="0" anchor="b"/>
                </a:tc>
              </a:tr>
              <a:tr h="171450">
                <a:tc>
                  <a:txBody>
                    <a:bodyPr/>
                    <a:lstStyle/>
                    <a:p>
                      <a:pPr algn="l" fontAlgn="b"/>
                      <a:r>
                        <a:rPr lang="zh-CN" altLang="en-US" sz="1200" u="none" strike="noStrike" dirty="0">
                          <a:solidFill>
                            <a:schemeClr val="bg1"/>
                          </a:solidFill>
                          <a:effectLst/>
                          <a:latin typeface="黑体" panose="02010609060101010101" pitchFamily="49" charset="-122"/>
                          <a:ea typeface="黑体" panose="02010609060101010101" pitchFamily="49" charset="-122"/>
                        </a:rPr>
                        <a:t>客户行为</a:t>
                      </a:r>
                      <a:endParaRPr lang="zh-CN" altLang="en-US" sz="1200" b="0" i="0" u="none" strike="noStrike" dirty="0">
                        <a:solidFill>
                          <a:schemeClr val="bg1"/>
                        </a:solidFill>
                        <a:effectLst/>
                        <a:latin typeface="黑体" panose="02010609060101010101" pitchFamily="49" charset="-122"/>
                        <a:ea typeface="黑体" panose="02010609060101010101" pitchFamily="49" charset="-122"/>
                      </a:endParaRPr>
                    </a:p>
                  </a:txBody>
                  <a:tcPr marL="9525" marR="9525" marT="9525" marB="0" anchor="ctr"/>
                </a:tc>
                <a:tc>
                  <a:txBody>
                    <a:bodyPr/>
                    <a:lstStyle/>
                    <a:p>
                      <a:pPr algn="l" fontAlgn="b"/>
                      <a:r>
                        <a:rPr lang="en-US" sz="1200" u="none" strike="noStrike">
                          <a:solidFill>
                            <a:schemeClr val="bg1"/>
                          </a:solidFill>
                          <a:effectLst/>
                          <a:latin typeface="黑体" panose="02010609060101010101" pitchFamily="49" charset="-122"/>
                          <a:ea typeface="黑体" panose="02010609060101010101" pitchFamily="49" charset="-122"/>
                        </a:rPr>
                        <a:t>BlueKai、Lotame、RapLeaf</a:t>
                      </a:r>
                      <a:endParaRPr lang="en-US" sz="1200" b="0" i="0" u="none" strike="noStrike">
                        <a:solidFill>
                          <a:schemeClr val="bg1"/>
                        </a:solidFill>
                        <a:effectLst/>
                        <a:latin typeface="黑体" panose="02010609060101010101" pitchFamily="49" charset="-122"/>
                        <a:ea typeface="黑体" panose="02010609060101010101" pitchFamily="49" charset="-122"/>
                      </a:endParaRPr>
                    </a:p>
                  </a:txBody>
                  <a:tcPr marL="9525" marR="9525" marT="9525" marB="0" anchor="b"/>
                </a:tc>
              </a:tr>
              <a:tr h="171450">
                <a:tc>
                  <a:txBody>
                    <a:bodyPr/>
                    <a:lstStyle/>
                    <a:p>
                      <a:pPr algn="l" fontAlgn="b"/>
                      <a:r>
                        <a:rPr lang="zh-CN" altLang="en-US" sz="1200" u="none" strike="noStrike" dirty="0">
                          <a:solidFill>
                            <a:schemeClr val="bg1"/>
                          </a:solidFill>
                          <a:effectLst/>
                          <a:latin typeface="黑体" panose="02010609060101010101" pitchFamily="49" charset="-122"/>
                          <a:ea typeface="黑体" panose="02010609060101010101" pitchFamily="49" charset="-122"/>
                        </a:rPr>
                        <a:t>数据聚合</a:t>
                      </a:r>
                      <a:endParaRPr lang="zh-CN" altLang="en-US" sz="1200" b="0" i="0" u="none" strike="noStrike" dirty="0">
                        <a:solidFill>
                          <a:schemeClr val="bg1"/>
                        </a:solidFill>
                        <a:effectLst/>
                        <a:latin typeface="黑体" panose="02010609060101010101" pitchFamily="49" charset="-122"/>
                        <a:ea typeface="黑体" panose="02010609060101010101" pitchFamily="49" charset="-122"/>
                      </a:endParaRPr>
                    </a:p>
                  </a:txBody>
                  <a:tcPr marL="9525" marR="9525" marT="9525" marB="0" anchor="ctr"/>
                </a:tc>
                <a:tc>
                  <a:txBody>
                    <a:bodyPr/>
                    <a:lstStyle/>
                    <a:p>
                      <a:pPr algn="l" fontAlgn="b"/>
                      <a:r>
                        <a:rPr lang="en-US" sz="1200" u="none" strike="noStrike">
                          <a:solidFill>
                            <a:schemeClr val="bg1"/>
                          </a:solidFill>
                          <a:effectLst/>
                          <a:latin typeface="黑体" panose="02010609060101010101" pitchFamily="49" charset="-122"/>
                          <a:ea typeface="黑体" panose="02010609060101010101" pitchFamily="49" charset="-122"/>
                        </a:rPr>
                        <a:t>AggData、Datafiniti</a:t>
                      </a:r>
                      <a:endParaRPr lang="en-US" sz="1200" b="0" i="0" u="none" strike="noStrike">
                        <a:solidFill>
                          <a:schemeClr val="bg1"/>
                        </a:solidFill>
                        <a:effectLst/>
                        <a:latin typeface="黑体" panose="02010609060101010101" pitchFamily="49" charset="-122"/>
                        <a:ea typeface="黑体" panose="02010609060101010101" pitchFamily="49" charset="-122"/>
                      </a:endParaRPr>
                    </a:p>
                  </a:txBody>
                  <a:tcPr marL="9525" marR="9525" marT="9525" marB="0" anchor="b"/>
                </a:tc>
              </a:tr>
              <a:tr h="171450">
                <a:tc>
                  <a:txBody>
                    <a:bodyPr/>
                    <a:lstStyle/>
                    <a:p>
                      <a:pPr algn="l" fontAlgn="b"/>
                      <a:r>
                        <a:rPr lang="zh-CN" altLang="en-US" sz="1200" u="none" strike="noStrike" dirty="0">
                          <a:solidFill>
                            <a:schemeClr val="bg1"/>
                          </a:solidFill>
                          <a:effectLst/>
                          <a:latin typeface="黑体" panose="02010609060101010101" pitchFamily="49" charset="-122"/>
                          <a:ea typeface="黑体" panose="02010609060101010101" pitchFamily="49" charset="-122"/>
                        </a:rPr>
                        <a:t>征信、医疗</a:t>
                      </a:r>
                      <a:endParaRPr lang="zh-CN" altLang="en-US" sz="1200" b="0" i="0" u="none" strike="noStrike" dirty="0">
                        <a:solidFill>
                          <a:schemeClr val="bg1"/>
                        </a:solidFill>
                        <a:effectLst/>
                        <a:latin typeface="黑体" panose="02010609060101010101" pitchFamily="49" charset="-122"/>
                        <a:ea typeface="黑体" panose="02010609060101010101" pitchFamily="49" charset="-122"/>
                      </a:endParaRPr>
                    </a:p>
                  </a:txBody>
                  <a:tcPr marL="9525" marR="9525" marT="9525" marB="0" anchor="ctr"/>
                </a:tc>
                <a:tc>
                  <a:txBody>
                    <a:bodyPr/>
                    <a:lstStyle/>
                    <a:p>
                      <a:pPr algn="l" fontAlgn="b"/>
                      <a:r>
                        <a:rPr lang="en-US" sz="1200" u="none" strike="noStrike">
                          <a:solidFill>
                            <a:schemeClr val="bg1"/>
                          </a:solidFill>
                          <a:effectLst/>
                          <a:latin typeface="黑体" panose="02010609060101010101" pitchFamily="49" charset="-122"/>
                          <a:ea typeface="黑体" panose="02010609060101010101" pitchFamily="49" charset="-122"/>
                        </a:rPr>
                        <a:t>Opera solutions</a:t>
                      </a:r>
                      <a:endParaRPr lang="en-US" sz="1200" b="0" i="0" u="none" strike="noStrike">
                        <a:solidFill>
                          <a:schemeClr val="bg1"/>
                        </a:solidFill>
                        <a:effectLst/>
                        <a:latin typeface="黑体" panose="02010609060101010101" pitchFamily="49" charset="-122"/>
                        <a:ea typeface="黑体" panose="02010609060101010101" pitchFamily="49" charset="-122"/>
                      </a:endParaRPr>
                    </a:p>
                  </a:txBody>
                  <a:tcPr marL="9525" marR="9525" marT="9525" marB="0" anchor="b"/>
                </a:tc>
              </a:tr>
              <a:tr h="171450">
                <a:tc>
                  <a:txBody>
                    <a:bodyPr/>
                    <a:lstStyle/>
                    <a:p>
                      <a:pPr algn="l" fontAlgn="b"/>
                      <a:r>
                        <a:rPr lang="zh-CN" altLang="en-US" sz="1200" u="none" strike="noStrike" dirty="0">
                          <a:solidFill>
                            <a:schemeClr val="bg1"/>
                          </a:solidFill>
                          <a:effectLst/>
                          <a:latin typeface="黑体" panose="02010609060101010101" pitchFamily="49" charset="-122"/>
                          <a:ea typeface="黑体" panose="02010609060101010101" pitchFamily="49" charset="-122"/>
                        </a:rPr>
                        <a:t>地理信息</a:t>
                      </a:r>
                      <a:endParaRPr lang="zh-CN" altLang="en-US" sz="1200" b="0" i="0" u="none" strike="noStrike" dirty="0">
                        <a:solidFill>
                          <a:schemeClr val="bg1"/>
                        </a:solidFill>
                        <a:effectLst/>
                        <a:latin typeface="黑体" panose="02010609060101010101" pitchFamily="49" charset="-122"/>
                        <a:ea typeface="黑体" panose="02010609060101010101" pitchFamily="49" charset="-122"/>
                      </a:endParaRPr>
                    </a:p>
                  </a:txBody>
                  <a:tcPr marL="9525" marR="9525" marT="9525" marB="0" anchor="ctr"/>
                </a:tc>
                <a:tc>
                  <a:txBody>
                    <a:bodyPr/>
                    <a:lstStyle/>
                    <a:p>
                      <a:pPr algn="l" fontAlgn="b"/>
                      <a:r>
                        <a:rPr lang="en-US" sz="1200" u="none" strike="noStrike" dirty="0">
                          <a:solidFill>
                            <a:schemeClr val="bg1"/>
                          </a:solidFill>
                          <a:effectLst/>
                          <a:latin typeface="黑体" panose="02010609060101010101" pitchFamily="49" charset="-122"/>
                          <a:ea typeface="黑体" panose="02010609060101010101" pitchFamily="49" charset="-122"/>
                        </a:rPr>
                        <a:t>Factual</a:t>
                      </a:r>
                      <a:endParaRPr lang="en-US" sz="1200" b="0" i="0" u="none" strike="noStrike" dirty="0">
                        <a:solidFill>
                          <a:schemeClr val="bg1"/>
                        </a:solidFill>
                        <a:effectLst/>
                        <a:latin typeface="黑体" panose="02010609060101010101" pitchFamily="49" charset="-122"/>
                        <a:ea typeface="黑体" panose="02010609060101010101" pitchFamily="49" charset="-122"/>
                      </a:endParaRPr>
                    </a:p>
                  </a:txBody>
                  <a:tcPr marL="9525" marR="9525" marT="9525" marB="0" anchor="b"/>
                </a:tc>
              </a:tr>
              <a:tr h="171450">
                <a:tc>
                  <a:txBody>
                    <a:bodyPr/>
                    <a:lstStyle/>
                    <a:p>
                      <a:pPr algn="l" fontAlgn="b"/>
                      <a:r>
                        <a:rPr lang="zh-CN" altLang="en-US" sz="1200" u="none" strike="noStrike" dirty="0">
                          <a:solidFill>
                            <a:schemeClr val="bg1"/>
                          </a:solidFill>
                          <a:effectLst/>
                          <a:latin typeface="黑体" panose="02010609060101010101" pitchFamily="49" charset="-122"/>
                          <a:ea typeface="黑体" panose="02010609060101010101" pitchFamily="49" charset="-122"/>
                        </a:rPr>
                        <a:t>社交信息</a:t>
                      </a:r>
                      <a:endParaRPr lang="zh-CN" altLang="en-US" sz="1200" b="0" i="0" u="none" strike="noStrike" dirty="0">
                        <a:solidFill>
                          <a:schemeClr val="bg1"/>
                        </a:solidFill>
                        <a:effectLst/>
                        <a:latin typeface="黑体" panose="02010609060101010101" pitchFamily="49" charset="-122"/>
                        <a:ea typeface="黑体" panose="02010609060101010101" pitchFamily="49" charset="-122"/>
                      </a:endParaRPr>
                    </a:p>
                  </a:txBody>
                  <a:tcPr marL="9525" marR="9525" marT="9525" marB="0" anchor="ctr"/>
                </a:tc>
                <a:tc>
                  <a:txBody>
                    <a:bodyPr/>
                    <a:lstStyle/>
                    <a:p>
                      <a:pPr algn="l" fontAlgn="b"/>
                      <a:r>
                        <a:rPr lang="en-US" sz="1200" u="none" strike="noStrike">
                          <a:solidFill>
                            <a:schemeClr val="bg1"/>
                          </a:solidFill>
                          <a:effectLst/>
                          <a:latin typeface="黑体" panose="02010609060101010101" pitchFamily="49" charset="-122"/>
                          <a:ea typeface="黑体" panose="02010609060101010101" pitchFamily="49" charset="-122"/>
                        </a:rPr>
                        <a:t>InfoChimps</a:t>
                      </a:r>
                      <a:endParaRPr lang="en-US" sz="1200" b="0" i="0" u="none" strike="noStrike">
                        <a:solidFill>
                          <a:schemeClr val="bg1"/>
                        </a:solidFill>
                        <a:effectLst/>
                        <a:latin typeface="黑体" panose="02010609060101010101" pitchFamily="49" charset="-122"/>
                        <a:ea typeface="黑体" panose="02010609060101010101" pitchFamily="49" charset="-122"/>
                      </a:endParaRPr>
                    </a:p>
                  </a:txBody>
                  <a:tcPr marL="9525" marR="9525" marT="9525" marB="0" anchor="b"/>
                </a:tc>
              </a:tr>
              <a:tr h="171450">
                <a:tc>
                  <a:txBody>
                    <a:bodyPr/>
                    <a:lstStyle/>
                    <a:p>
                      <a:pPr algn="l" fontAlgn="b"/>
                      <a:r>
                        <a:rPr lang="zh-CN" altLang="en-US" sz="1200" u="none" strike="noStrike" dirty="0">
                          <a:solidFill>
                            <a:schemeClr val="bg1"/>
                          </a:solidFill>
                          <a:effectLst/>
                          <a:latin typeface="黑体" panose="02010609060101010101" pitchFamily="49" charset="-122"/>
                          <a:ea typeface="黑体" panose="02010609060101010101" pitchFamily="49" charset="-122"/>
                        </a:rPr>
                        <a:t>国民经济数据</a:t>
                      </a:r>
                      <a:endParaRPr lang="zh-CN" altLang="en-US" sz="1200" b="0" i="0" u="none" strike="noStrike" dirty="0">
                        <a:solidFill>
                          <a:schemeClr val="bg1"/>
                        </a:solidFill>
                        <a:effectLst/>
                        <a:latin typeface="黑体" panose="02010609060101010101" pitchFamily="49" charset="-122"/>
                        <a:ea typeface="黑体" panose="02010609060101010101" pitchFamily="49" charset="-122"/>
                      </a:endParaRPr>
                    </a:p>
                  </a:txBody>
                  <a:tcPr marL="9525" marR="9525" marT="9525" marB="0" anchor="ctr"/>
                </a:tc>
                <a:tc>
                  <a:txBody>
                    <a:bodyPr/>
                    <a:lstStyle/>
                    <a:p>
                      <a:pPr algn="l" fontAlgn="b"/>
                      <a:r>
                        <a:rPr lang="en-US" sz="1200" u="none" strike="noStrike">
                          <a:solidFill>
                            <a:schemeClr val="bg1"/>
                          </a:solidFill>
                          <a:effectLst/>
                          <a:latin typeface="黑体" panose="02010609060101010101" pitchFamily="49" charset="-122"/>
                          <a:ea typeface="黑体" panose="02010609060101010101" pitchFamily="49" charset="-122"/>
                        </a:rPr>
                        <a:t>Datamarket</a:t>
                      </a:r>
                      <a:endParaRPr lang="en-US" sz="1200" b="0" i="0" u="none" strike="noStrike">
                        <a:solidFill>
                          <a:schemeClr val="bg1"/>
                        </a:solidFill>
                        <a:effectLst/>
                        <a:latin typeface="黑体" panose="02010609060101010101" pitchFamily="49" charset="-122"/>
                        <a:ea typeface="黑体" panose="02010609060101010101" pitchFamily="49" charset="-122"/>
                      </a:endParaRPr>
                    </a:p>
                  </a:txBody>
                  <a:tcPr marL="9525" marR="9525" marT="9525" marB="0" anchor="b"/>
                </a:tc>
              </a:tr>
              <a:tr h="171450">
                <a:tc>
                  <a:txBody>
                    <a:bodyPr/>
                    <a:lstStyle/>
                    <a:p>
                      <a:pPr algn="l" fontAlgn="b"/>
                      <a:r>
                        <a:rPr lang="zh-CN" altLang="en-US" sz="1200" u="none" strike="noStrike" dirty="0">
                          <a:solidFill>
                            <a:schemeClr val="bg1"/>
                          </a:solidFill>
                          <a:effectLst/>
                          <a:latin typeface="黑体" panose="02010609060101010101" pitchFamily="49" charset="-122"/>
                          <a:ea typeface="黑体" panose="02010609060101010101" pitchFamily="49" charset="-122"/>
                        </a:rPr>
                        <a:t>财务数据</a:t>
                      </a:r>
                      <a:endParaRPr lang="zh-CN" altLang="en-US" sz="1200" b="0" i="0" u="none" strike="noStrike" dirty="0">
                        <a:solidFill>
                          <a:schemeClr val="bg1"/>
                        </a:solidFill>
                        <a:effectLst/>
                        <a:latin typeface="黑体" panose="02010609060101010101" pitchFamily="49" charset="-122"/>
                        <a:ea typeface="黑体" panose="02010609060101010101" pitchFamily="49" charset="-122"/>
                      </a:endParaRPr>
                    </a:p>
                  </a:txBody>
                  <a:tcPr marL="9525" marR="9525" marT="9525" marB="0" anchor="ctr"/>
                </a:tc>
                <a:tc>
                  <a:txBody>
                    <a:bodyPr/>
                    <a:lstStyle/>
                    <a:p>
                      <a:pPr algn="l" fontAlgn="b"/>
                      <a:r>
                        <a:rPr lang="en-US" sz="1200" u="none" strike="noStrike">
                          <a:solidFill>
                            <a:schemeClr val="bg1"/>
                          </a:solidFill>
                          <a:effectLst/>
                          <a:latin typeface="黑体" panose="02010609060101010101" pitchFamily="49" charset="-122"/>
                          <a:ea typeface="黑体" panose="02010609060101010101" pitchFamily="49" charset="-122"/>
                        </a:rPr>
                        <a:t>Yodlee</a:t>
                      </a:r>
                      <a:endParaRPr lang="en-US" sz="1200" b="0" i="0" u="none" strike="noStrike">
                        <a:solidFill>
                          <a:schemeClr val="bg1"/>
                        </a:solidFill>
                        <a:effectLst/>
                        <a:latin typeface="黑体" panose="02010609060101010101" pitchFamily="49" charset="-122"/>
                        <a:ea typeface="黑体" panose="02010609060101010101" pitchFamily="49" charset="-122"/>
                      </a:endParaRPr>
                    </a:p>
                  </a:txBody>
                  <a:tcPr marL="9525" marR="9525" marT="9525" marB="0" anchor="b"/>
                </a:tc>
              </a:tr>
              <a:tr h="171450">
                <a:tc>
                  <a:txBody>
                    <a:bodyPr/>
                    <a:lstStyle/>
                    <a:p>
                      <a:pPr algn="l" fontAlgn="b"/>
                      <a:r>
                        <a:rPr lang="zh-CN" altLang="en-US" sz="1200" u="none" strike="noStrike" dirty="0">
                          <a:solidFill>
                            <a:schemeClr val="bg1"/>
                          </a:solidFill>
                          <a:effectLst/>
                          <a:latin typeface="黑体" panose="02010609060101010101" pitchFamily="49" charset="-122"/>
                          <a:ea typeface="黑体" panose="02010609060101010101" pitchFamily="49" charset="-122"/>
                        </a:rPr>
                        <a:t>医院处方数据</a:t>
                      </a:r>
                      <a:endParaRPr lang="zh-CN" altLang="en-US" sz="1200" b="0" i="0" u="none" strike="noStrike" dirty="0">
                        <a:solidFill>
                          <a:schemeClr val="bg1"/>
                        </a:solidFill>
                        <a:effectLst/>
                        <a:latin typeface="黑体" panose="02010609060101010101" pitchFamily="49" charset="-122"/>
                        <a:ea typeface="黑体" panose="02010609060101010101" pitchFamily="49" charset="-122"/>
                      </a:endParaRPr>
                    </a:p>
                  </a:txBody>
                  <a:tcPr marL="9525" marR="9525" marT="9525" marB="0" anchor="ctr"/>
                </a:tc>
                <a:tc>
                  <a:txBody>
                    <a:bodyPr/>
                    <a:lstStyle/>
                    <a:p>
                      <a:pPr algn="l" fontAlgn="b"/>
                      <a:r>
                        <a:rPr lang="en-US" sz="1200" u="none" strike="noStrike">
                          <a:solidFill>
                            <a:schemeClr val="bg1"/>
                          </a:solidFill>
                          <a:effectLst/>
                          <a:latin typeface="黑体" panose="02010609060101010101" pitchFamily="49" charset="-122"/>
                          <a:ea typeface="黑体" panose="02010609060101010101" pitchFamily="49" charset="-122"/>
                        </a:rPr>
                        <a:t>SureScripts、Sermo.com</a:t>
                      </a:r>
                      <a:endParaRPr lang="en-US" sz="1200" b="0" i="0" u="none" strike="noStrike">
                        <a:solidFill>
                          <a:schemeClr val="bg1"/>
                        </a:solidFill>
                        <a:effectLst/>
                        <a:latin typeface="黑体" panose="02010609060101010101" pitchFamily="49" charset="-122"/>
                        <a:ea typeface="黑体" panose="02010609060101010101" pitchFamily="49" charset="-122"/>
                      </a:endParaRPr>
                    </a:p>
                  </a:txBody>
                  <a:tcPr marL="9525" marR="9525" marT="9525" marB="0" anchor="b"/>
                </a:tc>
              </a:tr>
              <a:tr h="171450">
                <a:tc>
                  <a:txBody>
                    <a:bodyPr/>
                    <a:lstStyle/>
                    <a:p>
                      <a:pPr algn="l" fontAlgn="b"/>
                      <a:r>
                        <a:rPr lang="zh-CN" altLang="en-US" sz="1200" u="none" strike="noStrike" dirty="0">
                          <a:solidFill>
                            <a:schemeClr val="bg1"/>
                          </a:solidFill>
                          <a:effectLst/>
                          <a:latin typeface="黑体" panose="02010609060101010101" pitchFamily="49" charset="-122"/>
                          <a:ea typeface="黑体" panose="02010609060101010101" pitchFamily="49" charset="-122"/>
                        </a:rPr>
                        <a:t>公交交通信息</a:t>
                      </a:r>
                      <a:endParaRPr lang="zh-CN" altLang="en-US" sz="1200" b="0" i="0" u="none" strike="noStrike" dirty="0">
                        <a:solidFill>
                          <a:schemeClr val="bg1"/>
                        </a:solidFill>
                        <a:effectLst/>
                        <a:latin typeface="黑体" panose="02010609060101010101" pitchFamily="49" charset="-122"/>
                        <a:ea typeface="黑体" panose="02010609060101010101" pitchFamily="49" charset="-122"/>
                      </a:endParaRPr>
                    </a:p>
                  </a:txBody>
                  <a:tcPr marL="9525" marR="9525" marT="9525" marB="0" anchor="ctr"/>
                </a:tc>
                <a:tc>
                  <a:txBody>
                    <a:bodyPr/>
                    <a:lstStyle/>
                    <a:p>
                      <a:pPr algn="l" fontAlgn="b"/>
                      <a:r>
                        <a:rPr lang="en-US" sz="1200" u="none" strike="noStrike">
                          <a:solidFill>
                            <a:schemeClr val="bg1"/>
                          </a:solidFill>
                          <a:effectLst/>
                          <a:latin typeface="黑体" panose="02010609060101010101" pitchFamily="49" charset="-122"/>
                          <a:ea typeface="黑体" panose="02010609060101010101" pitchFamily="49" charset="-122"/>
                        </a:rPr>
                        <a:t>Moovit、Zipcar</a:t>
                      </a:r>
                      <a:endParaRPr lang="en-US" sz="1200" b="0" i="0" u="none" strike="noStrike">
                        <a:solidFill>
                          <a:schemeClr val="bg1"/>
                        </a:solidFill>
                        <a:effectLst/>
                        <a:latin typeface="黑体" panose="02010609060101010101" pitchFamily="49" charset="-122"/>
                        <a:ea typeface="黑体" panose="02010609060101010101" pitchFamily="49" charset="-122"/>
                      </a:endParaRPr>
                    </a:p>
                  </a:txBody>
                  <a:tcPr marL="9525" marR="9525" marT="9525" marB="0" anchor="b"/>
                </a:tc>
              </a:tr>
              <a:tr h="171450">
                <a:tc>
                  <a:txBody>
                    <a:bodyPr/>
                    <a:lstStyle/>
                    <a:p>
                      <a:pPr algn="l" fontAlgn="b"/>
                      <a:r>
                        <a:rPr lang="zh-CN" altLang="en-US" sz="1200" u="none" strike="noStrike" dirty="0">
                          <a:solidFill>
                            <a:schemeClr val="bg1"/>
                          </a:solidFill>
                          <a:effectLst/>
                          <a:latin typeface="黑体" panose="02010609060101010101" pitchFamily="49" charset="-122"/>
                          <a:ea typeface="黑体" panose="02010609060101010101" pitchFamily="49" charset="-122"/>
                        </a:rPr>
                        <a:t>旅游数据</a:t>
                      </a:r>
                      <a:endParaRPr lang="zh-CN" altLang="en-US" sz="1200" b="0" i="0" u="none" strike="noStrike" dirty="0">
                        <a:solidFill>
                          <a:schemeClr val="bg1"/>
                        </a:solidFill>
                        <a:effectLst/>
                        <a:latin typeface="黑体" panose="02010609060101010101" pitchFamily="49" charset="-122"/>
                        <a:ea typeface="黑体" panose="02010609060101010101" pitchFamily="49" charset="-122"/>
                      </a:endParaRPr>
                    </a:p>
                  </a:txBody>
                  <a:tcPr marL="9525" marR="9525" marT="9525" marB="0" anchor="ctr"/>
                </a:tc>
                <a:tc>
                  <a:txBody>
                    <a:bodyPr/>
                    <a:lstStyle/>
                    <a:p>
                      <a:pPr algn="l" fontAlgn="b"/>
                      <a:r>
                        <a:rPr lang="en-US" sz="1200" u="none" strike="noStrike">
                          <a:solidFill>
                            <a:schemeClr val="bg1"/>
                          </a:solidFill>
                          <a:effectLst/>
                          <a:latin typeface="黑体" panose="02010609060101010101" pitchFamily="49" charset="-122"/>
                          <a:ea typeface="黑体" panose="02010609060101010101" pitchFamily="49" charset="-122"/>
                        </a:rPr>
                        <a:t>Tripadvisor</a:t>
                      </a:r>
                      <a:endParaRPr lang="en-US" sz="1200" b="0" i="0" u="none" strike="noStrike">
                        <a:solidFill>
                          <a:schemeClr val="bg1"/>
                        </a:solidFill>
                        <a:effectLst/>
                        <a:latin typeface="黑体" panose="02010609060101010101" pitchFamily="49" charset="-122"/>
                        <a:ea typeface="黑体" panose="02010609060101010101" pitchFamily="49" charset="-122"/>
                      </a:endParaRPr>
                    </a:p>
                  </a:txBody>
                  <a:tcPr marL="9525" marR="9525" marT="9525" marB="0" anchor="b"/>
                </a:tc>
              </a:tr>
              <a:tr h="171450">
                <a:tc>
                  <a:txBody>
                    <a:bodyPr/>
                    <a:lstStyle/>
                    <a:p>
                      <a:pPr algn="l" fontAlgn="b"/>
                      <a:r>
                        <a:rPr lang="zh-CN" altLang="en-US" sz="1200" u="none" strike="noStrike" dirty="0">
                          <a:solidFill>
                            <a:schemeClr val="bg1"/>
                          </a:solidFill>
                          <a:effectLst/>
                          <a:latin typeface="黑体" panose="02010609060101010101" pitchFamily="49" charset="-122"/>
                          <a:ea typeface="黑体" panose="02010609060101010101" pitchFamily="49" charset="-122"/>
                        </a:rPr>
                        <a:t>通讯录</a:t>
                      </a:r>
                      <a:endParaRPr lang="zh-CN" altLang="en-US" sz="1200" b="0" i="0" u="none" strike="noStrike" dirty="0">
                        <a:solidFill>
                          <a:schemeClr val="bg1"/>
                        </a:solidFill>
                        <a:effectLst/>
                        <a:latin typeface="黑体" panose="02010609060101010101" pitchFamily="49" charset="-122"/>
                        <a:ea typeface="黑体" panose="02010609060101010101" pitchFamily="49" charset="-122"/>
                      </a:endParaRPr>
                    </a:p>
                  </a:txBody>
                  <a:tcPr marL="9525" marR="9525" marT="9525" marB="0" anchor="ctr"/>
                </a:tc>
                <a:tc>
                  <a:txBody>
                    <a:bodyPr/>
                    <a:lstStyle/>
                    <a:p>
                      <a:pPr algn="l" fontAlgn="b"/>
                      <a:r>
                        <a:rPr lang="en-US" sz="1200" u="none" strike="noStrike" dirty="0" err="1">
                          <a:solidFill>
                            <a:schemeClr val="bg1"/>
                          </a:solidFill>
                          <a:effectLst/>
                          <a:latin typeface="黑体" panose="02010609060101010101" pitchFamily="49" charset="-122"/>
                          <a:ea typeface="黑体" panose="02010609060101010101" pitchFamily="49" charset="-122"/>
                        </a:rPr>
                        <a:t>Truecaller</a:t>
                      </a:r>
                      <a:endParaRPr lang="en-US" sz="1200" b="0" i="0" u="none" strike="noStrike" dirty="0">
                        <a:solidFill>
                          <a:schemeClr val="bg1"/>
                        </a:solidFill>
                        <a:effectLst/>
                        <a:latin typeface="黑体" panose="02010609060101010101" pitchFamily="49" charset="-122"/>
                        <a:ea typeface="黑体" panose="02010609060101010101" pitchFamily="49" charset="-122"/>
                      </a:endParaRPr>
                    </a:p>
                  </a:txBody>
                  <a:tcPr marL="9525" marR="9525" marT="9525" marB="0" anchor="b"/>
                </a:tc>
              </a:tr>
            </a:tbl>
          </a:graphicData>
        </a:graphic>
      </p:graphicFrame>
      <p:graphicFrame>
        <p:nvGraphicFramePr>
          <p:cNvPr id="7" name="表格 6"/>
          <p:cNvGraphicFramePr>
            <a:graphicFrameLocks noGrp="1"/>
          </p:cNvGraphicFramePr>
          <p:nvPr>
            <p:extLst>
              <p:ext uri="{D42A27DB-BD31-4B8C-83A1-F6EECF244321}">
                <p14:modId xmlns:p14="http://schemas.microsoft.com/office/powerpoint/2010/main" val="3707186007"/>
              </p:ext>
            </p:extLst>
          </p:nvPr>
        </p:nvGraphicFramePr>
        <p:xfrm>
          <a:off x="4283968" y="1417308"/>
          <a:ext cx="4781051" cy="3686386"/>
        </p:xfrm>
        <a:graphic>
          <a:graphicData uri="http://schemas.openxmlformats.org/drawingml/2006/table">
            <a:tbl>
              <a:tblPr>
                <a:tableStyleId>{638B1855-1B75-4FBE-930C-398BA8C253C6}</a:tableStyleId>
              </a:tblPr>
              <a:tblGrid>
                <a:gridCol w="1109886"/>
                <a:gridCol w="3671165"/>
              </a:tblGrid>
              <a:tr h="162454">
                <a:tc>
                  <a:txBody>
                    <a:bodyPr/>
                    <a:lstStyle/>
                    <a:p>
                      <a:pPr algn="l" fontAlgn="b"/>
                      <a:r>
                        <a:rPr lang="zh-CN" altLang="en-US" sz="1100" u="none" strike="noStrike" dirty="0">
                          <a:effectLst/>
                          <a:latin typeface="微软雅黑" panose="020B0503020204020204" pitchFamily="34" charset="-122"/>
                          <a:ea typeface="微软雅黑" panose="020B0503020204020204" pitchFamily="34" charset="-122"/>
                        </a:rPr>
                        <a:t>数据银行</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8734" marR="8734" marT="8734" marB="0" anchor="b"/>
                </a:tc>
                <a:tc>
                  <a:txBody>
                    <a:bodyPr/>
                    <a:lstStyle/>
                    <a:p>
                      <a:pPr algn="l" fontAlgn="b"/>
                      <a:r>
                        <a:rPr lang="zh-CN" altLang="en-US" sz="1100" u="none" strike="noStrike">
                          <a:effectLst/>
                          <a:latin typeface="微软雅黑" panose="020B0503020204020204" pitchFamily="34" charset="-122"/>
                          <a:ea typeface="微软雅黑" panose="020B0503020204020204" pitchFamily="34" charset="-122"/>
                        </a:rPr>
                        <a:t>数据堂（北京）科技股份有限公司</a:t>
                      </a:r>
                      <a:endParaRPr lang="zh-CN" altLang="en-US" sz="1100" b="0" i="0" u="none" strike="noStrike">
                        <a:solidFill>
                          <a:srgbClr val="000000"/>
                        </a:solidFill>
                        <a:effectLst/>
                        <a:latin typeface="微软雅黑" panose="020B0503020204020204" pitchFamily="34" charset="-122"/>
                        <a:ea typeface="微软雅黑" panose="020B0503020204020204" pitchFamily="34" charset="-122"/>
                      </a:endParaRPr>
                    </a:p>
                  </a:txBody>
                  <a:tcPr marL="8734" marR="8734" marT="8734" marB="0" anchor="b"/>
                </a:tc>
              </a:tr>
              <a:tr h="316175">
                <a:tc>
                  <a:txBody>
                    <a:bodyPr/>
                    <a:lstStyle/>
                    <a:p>
                      <a:pPr algn="l" fontAlgn="b"/>
                      <a:r>
                        <a:rPr lang="zh-CN" altLang="en-US" sz="1100" u="none" strike="noStrike">
                          <a:effectLst/>
                          <a:latin typeface="微软雅黑" panose="020B0503020204020204" pitchFamily="34" charset="-122"/>
                          <a:ea typeface="微软雅黑" panose="020B0503020204020204" pitchFamily="34" charset="-122"/>
                        </a:rPr>
                        <a:t>综合性数据流通平台</a:t>
                      </a:r>
                      <a:endParaRPr lang="zh-CN" altLang="en-US" sz="1100" b="0" i="0" u="none" strike="noStrike">
                        <a:solidFill>
                          <a:srgbClr val="000000"/>
                        </a:solidFill>
                        <a:effectLst/>
                        <a:latin typeface="微软雅黑" panose="020B0503020204020204" pitchFamily="34" charset="-122"/>
                        <a:ea typeface="微软雅黑" panose="020B0503020204020204" pitchFamily="34" charset="-122"/>
                      </a:endParaRPr>
                    </a:p>
                  </a:txBody>
                  <a:tcPr marL="8734" marR="8734" marT="8734" marB="0" anchor="b"/>
                </a:tc>
                <a:tc>
                  <a:txBody>
                    <a:bodyPr/>
                    <a:lstStyle/>
                    <a:p>
                      <a:pPr algn="l" fontAlgn="b"/>
                      <a:r>
                        <a:rPr lang="zh-CN" altLang="en-US" sz="1100" u="none" strike="noStrike" dirty="0">
                          <a:effectLst/>
                          <a:latin typeface="微软雅黑" panose="020B0503020204020204" pitchFamily="34" charset="-122"/>
                          <a:ea typeface="微软雅黑" panose="020B0503020204020204" pitchFamily="34" charset="-122"/>
                        </a:rPr>
                        <a:t>中关村数海大数据交易平台</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8734" marR="8734" marT="8734" marB="0" anchor="b"/>
                </a:tc>
              </a:tr>
              <a:tr h="162454">
                <a:tc>
                  <a:txBody>
                    <a:bodyPr/>
                    <a:lstStyle/>
                    <a:p>
                      <a:pPr algn="l" fontAlgn="b"/>
                      <a:r>
                        <a:rPr lang="zh-CN" altLang="en-US" sz="1100" u="none" strike="noStrike">
                          <a:effectLst/>
                          <a:latin typeface="微软雅黑" panose="020B0503020204020204" pitchFamily="34" charset="-122"/>
                          <a:ea typeface="微软雅黑" panose="020B0503020204020204" pitchFamily="34" charset="-122"/>
                        </a:rPr>
                        <a:t>开放平台</a:t>
                      </a:r>
                      <a:endParaRPr lang="zh-CN" altLang="en-US" sz="1100" b="0" i="0" u="none" strike="noStrike">
                        <a:solidFill>
                          <a:srgbClr val="000000"/>
                        </a:solidFill>
                        <a:effectLst/>
                        <a:latin typeface="微软雅黑" panose="020B0503020204020204" pitchFamily="34" charset="-122"/>
                        <a:ea typeface="微软雅黑" panose="020B0503020204020204" pitchFamily="34" charset="-122"/>
                      </a:endParaRPr>
                    </a:p>
                  </a:txBody>
                  <a:tcPr marL="8734" marR="8734" marT="8734" marB="0" anchor="b"/>
                </a:tc>
                <a:tc>
                  <a:txBody>
                    <a:bodyPr/>
                    <a:lstStyle/>
                    <a:p>
                      <a:pPr algn="l" fontAlgn="b"/>
                      <a:r>
                        <a:rPr lang="zh-CN" altLang="en-US" sz="1100" u="none" strike="noStrike">
                          <a:effectLst/>
                          <a:latin typeface="微软雅黑" panose="020B0503020204020204" pitchFamily="34" charset="-122"/>
                          <a:ea typeface="微软雅黑" panose="020B0503020204020204" pitchFamily="34" charset="-122"/>
                        </a:rPr>
                        <a:t>数据堂（北京）科技股份有限公司</a:t>
                      </a:r>
                      <a:endParaRPr lang="zh-CN" altLang="en-US" sz="1100" b="0" i="0" u="none" strike="noStrike">
                        <a:solidFill>
                          <a:srgbClr val="000000"/>
                        </a:solidFill>
                        <a:effectLst/>
                        <a:latin typeface="微软雅黑" panose="020B0503020204020204" pitchFamily="34" charset="-122"/>
                        <a:ea typeface="微软雅黑" panose="020B0503020204020204" pitchFamily="34" charset="-122"/>
                      </a:endParaRPr>
                    </a:p>
                  </a:txBody>
                  <a:tcPr marL="8734" marR="8734" marT="8734" marB="0" anchor="b"/>
                </a:tc>
              </a:tr>
              <a:tr h="162454">
                <a:tc>
                  <a:txBody>
                    <a:bodyPr/>
                    <a:lstStyle/>
                    <a:p>
                      <a:pPr algn="l" fontAlgn="b"/>
                      <a:r>
                        <a:rPr lang="zh-CN" altLang="en-US" sz="1100" u="none" strike="noStrike">
                          <a:effectLst/>
                          <a:latin typeface="微软雅黑" panose="020B0503020204020204" pitchFamily="34" charset="-122"/>
                          <a:ea typeface="微软雅黑" panose="020B0503020204020204" pitchFamily="34" charset="-122"/>
                        </a:rPr>
                        <a:t>众包采集平台</a:t>
                      </a:r>
                      <a:endParaRPr lang="zh-CN" altLang="en-US" sz="1100" b="0" i="0" u="none" strike="noStrike">
                        <a:solidFill>
                          <a:srgbClr val="000000"/>
                        </a:solidFill>
                        <a:effectLst/>
                        <a:latin typeface="微软雅黑" panose="020B0503020204020204" pitchFamily="34" charset="-122"/>
                        <a:ea typeface="微软雅黑" panose="020B0503020204020204" pitchFamily="34" charset="-122"/>
                      </a:endParaRPr>
                    </a:p>
                  </a:txBody>
                  <a:tcPr marL="8734" marR="8734" marT="8734" marB="0" anchor="b"/>
                </a:tc>
                <a:tc>
                  <a:txBody>
                    <a:bodyPr/>
                    <a:lstStyle/>
                    <a:p>
                      <a:pPr algn="l" fontAlgn="b"/>
                      <a:r>
                        <a:rPr lang="zh-CN" altLang="en-US" sz="1100" u="none" strike="noStrike">
                          <a:effectLst/>
                          <a:latin typeface="微软雅黑" panose="020B0503020204020204" pitchFamily="34" charset="-122"/>
                          <a:ea typeface="微软雅黑" panose="020B0503020204020204" pitchFamily="34" charset="-122"/>
                        </a:rPr>
                        <a:t>数据堂（北京）科技股份有限公司</a:t>
                      </a:r>
                      <a:endParaRPr lang="zh-CN" altLang="en-US" sz="1100" b="0" i="0" u="none" strike="noStrike">
                        <a:solidFill>
                          <a:srgbClr val="000000"/>
                        </a:solidFill>
                        <a:effectLst/>
                        <a:latin typeface="微软雅黑" panose="020B0503020204020204" pitchFamily="34" charset="-122"/>
                        <a:ea typeface="微软雅黑" panose="020B0503020204020204" pitchFamily="34" charset="-122"/>
                      </a:endParaRPr>
                    </a:p>
                  </a:txBody>
                  <a:tcPr marL="8734" marR="8734" marT="8734" marB="0" anchor="b"/>
                </a:tc>
              </a:tr>
              <a:tr h="162454">
                <a:tc>
                  <a:txBody>
                    <a:bodyPr/>
                    <a:lstStyle/>
                    <a:p>
                      <a:pPr algn="l" fontAlgn="b"/>
                      <a:r>
                        <a:rPr lang="zh-CN" altLang="en-US" sz="1100" u="none" strike="noStrike">
                          <a:effectLst/>
                          <a:latin typeface="微软雅黑" panose="020B0503020204020204" pitchFamily="34" charset="-122"/>
                          <a:ea typeface="微软雅黑" panose="020B0503020204020204" pitchFamily="34" charset="-122"/>
                        </a:rPr>
                        <a:t>建筑类数据</a:t>
                      </a:r>
                      <a:endParaRPr lang="zh-CN" altLang="en-US" sz="1100" b="0" i="0" u="none" strike="noStrike">
                        <a:solidFill>
                          <a:srgbClr val="000000"/>
                        </a:solidFill>
                        <a:effectLst/>
                        <a:latin typeface="微软雅黑" panose="020B0503020204020204" pitchFamily="34" charset="-122"/>
                        <a:ea typeface="微软雅黑" panose="020B0503020204020204" pitchFamily="34" charset="-122"/>
                      </a:endParaRPr>
                    </a:p>
                  </a:txBody>
                  <a:tcPr marL="8734" marR="8734" marT="8734" marB="0" anchor="b"/>
                </a:tc>
                <a:tc>
                  <a:txBody>
                    <a:bodyPr/>
                    <a:lstStyle/>
                    <a:p>
                      <a:pPr algn="l" fontAlgn="b"/>
                      <a:r>
                        <a:rPr lang="zh-CN" altLang="en-US" sz="1100" u="none" strike="noStrike">
                          <a:effectLst/>
                          <a:latin typeface="微软雅黑" panose="020B0503020204020204" pitchFamily="34" charset="-122"/>
                          <a:ea typeface="微软雅黑" panose="020B0503020204020204" pitchFamily="34" charset="-122"/>
                        </a:rPr>
                        <a:t>广联达</a:t>
                      </a:r>
                      <a:endParaRPr lang="zh-CN" altLang="en-US" sz="1100" b="0" i="0" u="none" strike="noStrike">
                        <a:solidFill>
                          <a:srgbClr val="000000"/>
                        </a:solidFill>
                        <a:effectLst/>
                        <a:latin typeface="微软雅黑" panose="020B0503020204020204" pitchFamily="34" charset="-122"/>
                        <a:ea typeface="微软雅黑" panose="020B0503020204020204" pitchFamily="34" charset="-122"/>
                      </a:endParaRPr>
                    </a:p>
                  </a:txBody>
                  <a:tcPr marL="8734" marR="8734" marT="8734" marB="0" anchor="b"/>
                </a:tc>
              </a:tr>
              <a:tr h="162454">
                <a:tc>
                  <a:txBody>
                    <a:bodyPr/>
                    <a:lstStyle/>
                    <a:p>
                      <a:pPr algn="l" fontAlgn="b"/>
                      <a:r>
                        <a:rPr lang="zh-CN" altLang="en-US" sz="1100" u="none" strike="noStrike">
                          <a:effectLst/>
                          <a:latin typeface="微软雅黑" panose="020B0503020204020204" pitchFamily="34" charset="-122"/>
                          <a:ea typeface="微软雅黑" panose="020B0503020204020204" pitchFamily="34" charset="-122"/>
                        </a:rPr>
                        <a:t>金融类</a:t>
                      </a:r>
                      <a:endParaRPr lang="zh-CN" altLang="en-US" sz="1100" b="0" i="0" u="none" strike="noStrike">
                        <a:solidFill>
                          <a:srgbClr val="000000"/>
                        </a:solidFill>
                        <a:effectLst/>
                        <a:latin typeface="微软雅黑" panose="020B0503020204020204" pitchFamily="34" charset="-122"/>
                        <a:ea typeface="微软雅黑" panose="020B0503020204020204" pitchFamily="34" charset="-122"/>
                      </a:endParaRPr>
                    </a:p>
                  </a:txBody>
                  <a:tcPr marL="8734" marR="8734" marT="8734" marB="0" anchor="b"/>
                </a:tc>
                <a:tc>
                  <a:txBody>
                    <a:bodyPr/>
                    <a:lstStyle/>
                    <a:p>
                      <a:pPr algn="l" fontAlgn="b"/>
                      <a:r>
                        <a:rPr lang="zh-CN" altLang="en-US" sz="1100" u="none" strike="noStrike">
                          <a:effectLst/>
                          <a:latin typeface="微软雅黑" panose="020B0503020204020204" pitchFamily="34" charset="-122"/>
                          <a:ea typeface="微软雅黑" panose="020B0503020204020204" pitchFamily="34" charset="-122"/>
                        </a:rPr>
                        <a:t>万得信息、九次方、同花顺、恒生电子、</a:t>
                      </a:r>
                      <a:endParaRPr lang="zh-CN" altLang="en-US" sz="1100" b="0" i="0" u="none" strike="noStrike">
                        <a:solidFill>
                          <a:srgbClr val="000000"/>
                        </a:solidFill>
                        <a:effectLst/>
                        <a:latin typeface="微软雅黑" panose="020B0503020204020204" pitchFamily="34" charset="-122"/>
                        <a:ea typeface="微软雅黑" panose="020B0503020204020204" pitchFamily="34" charset="-122"/>
                      </a:endParaRPr>
                    </a:p>
                  </a:txBody>
                  <a:tcPr marL="8734" marR="8734" marT="8734" marB="0" anchor="b"/>
                </a:tc>
              </a:tr>
              <a:tr h="162454">
                <a:tc>
                  <a:txBody>
                    <a:bodyPr/>
                    <a:lstStyle/>
                    <a:p>
                      <a:pPr algn="l" fontAlgn="b"/>
                      <a:r>
                        <a:rPr lang="zh-CN" altLang="en-US" sz="1100" u="none" strike="noStrike">
                          <a:effectLst/>
                          <a:latin typeface="微软雅黑" panose="020B0503020204020204" pitchFamily="34" charset="-122"/>
                          <a:ea typeface="微软雅黑" panose="020B0503020204020204" pitchFamily="34" charset="-122"/>
                        </a:rPr>
                        <a:t>气象类</a:t>
                      </a:r>
                      <a:endParaRPr lang="zh-CN" altLang="en-US" sz="1100" b="0" i="0" u="none" strike="noStrike">
                        <a:solidFill>
                          <a:srgbClr val="000000"/>
                        </a:solidFill>
                        <a:effectLst/>
                        <a:latin typeface="微软雅黑" panose="020B0503020204020204" pitchFamily="34" charset="-122"/>
                        <a:ea typeface="微软雅黑" panose="020B0503020204020204" pitchFamily="34" charset="-122"/>
                      </a:endParaRPr>
                    </a:p>
                  </a:txBody>
                  <a:tcPr marL="8734" marR="8734" marT="8734" marB="0" anchor="b"/>
                </a:tc>
                <a:tc>
                  <a:txBody>
                    <a:bodyPr/>
                    <a:lstStyle/>
                    <a:p>
                      <a:pPr algn="l" fontAlgn="b"/>
                      <a:r>
                        <a:rPr lang="zh-CN" altLang="en-US" sz="1100" u="none" strike="noStrike">
                          <a:effectLst/>
                          <a:latin typeface="微软雅黑" panose="020B0503020204020204" pitchFamily="34" charset="-122"/>
                          <a:ea typeface="微软雅黑" panose="020B0503020204020204" pitchFamily="34" charset="-122"/>
                        </a:rPr>
                        <a:t>华风气象</a:t>
                      </a:r>
                      <a:endParaRPr lang="zh-CN" altLang="en-US" sz="1100" b="0" i="0" u="none" strike="noStrike">
                        <a:solidFill>
                          <a:srgbClr val="000000"/>
                        </a:solidFill>
                        <a:effectLst/>
                        <a:latin typeface="微软雅黑" panose="020B0503020204020204" pitchFamily="34" charset="-122"/>
                        <a:ea typeface="微软雅黑" panose="020B0503020204020204" pitchFamily="34" charset="-122"/>
                      </a:endParaRPr>
                    </a:p>
                  </a:txBody>
                  <a:tcPr marL="8734" marR="8734" marT="8734" marB="0" anchor="b"/>
                </a:tc>
              </a:tr>
              <a:tr h="162454">
                <a:tc>
                  <a:txBody>
                    <a:bodyPr/>
                    <a:lstStyle/>
                    <a:p>
                      <a:pPr algn="l" fontAlgn="b"/>
                      <a:r>
                        <a:rPr lang="zh-CN" altLang="en-US" sz="1100" u="none" strike="noStrike">
                          <a:effectLst/>
                          <a:latin typeface="微软雅黑" panose="020B0503020204020204" pitchFamily="34" charset="-122"/>
                          <a:ea typeface="微软雅黑" panose="020B0503020204020204" pitchFamily="34" charset="-122"/>
                        </a:rPr>
                        <a:t>房地产类</a:t>
                      </a:r>
                      <a:endParaRPr lang="zh-CN" altLang="en-US" sz="1100" b="0" i="0" u="none" strike="noStrike">
                        <a:solidFill>
                          <a:srgbClr val="000000"/>
                        </a:solidFill>
                        <a:effectLst/>
                        <a:latin typeface="微软雅黑" panose="020B0503020204020204" pitchFamily="34" charset="-122"/>
                        <a:ea typeface="微软雅黑" panose="020B0503020204020204" pitchFamily="34" charset="-122"/>
                      </a:endParaRPr>
                    </a:p>
                  </a:txBody>
                  <a:tcPr marL="8734" marR="8734" marT="8734" marB="0" anchor="b"/>
                </a:tc>
                <a:tc>
                  <a:txBody>
                    <a:bodyPr/>
                    <a:lstStyle/>
                    <a:p>
                      <a:pPr algn="l" fontAlgn="b"/>
                      <a:r>
                        <a:rPr lang="zh-CN" altLang="en-US" sz="1100" u="none" strike="noStrike">
                          <a:effectLst/>
                          <a:latin typeface="微软雅黑" panose="020B0503020204020204" pitchFamily="34" charset="-122"/>
                          <a:ea typeface="微软雅黑" panose="020B0503020204020204" pitchFamily="34" charset="-122"/>
                        </a:rPr>
                        <a:t>易遨中国</a:t>
                      </a:r>
                      <a:endParaRPr lang="zh-CN" altLang="en-US" sz="1100" b="0" i="0" u="none" strike="noStrike">
                        <a:solidFill>
                          <a:srgbClr val="000000"/>
                        </a:solidFill>
                        <a:effectLst/>
                        <a:latin typeface="微软雅黑" panose="020B0503020204020204" pitchFamily="34" charset="-122"/>
                        <a:ea typeface="微软雅黑" panose="020B0503020204020204" pitchFamily="34" charset="-122"/>
                      </a:endParaRPr>
                    </a:p>
                  </a:txBody>
                  <a:tcPr marL="8734" marR="8734" marT="8734" marB="0" anchor="b"/>
                </a:tc>
              </a:tr>
              <a:tr h="162454">
                <a:tc>
                  <a:txBody>
                    <a:bodyPr/>
                    <a:lstStyle/>
                    <a:p>
                      <a:pPr algn="l" fontAlgn="b"/>
                      <a:r>
                        <a:rPr lang="zh-CN" altLang="en-US" sz="1100" u="none" strike="noStrike">
                          <a:effectLst/>
                          <a:latin typeface="微软雅黑" panose="020B0503020204020204" pitchFamily="34" charset="-122"/>
                          <a:ea typeface="微软雅黑" panose="020B0503020204020204" pitchFamily="34" charset="-122"/>
                        </a:rPr>
                        <a:t>影视</a:t>
                      </a:r>
                      <a:r>
                        <a:rPr lang="en-US" altLang="zh-CN" sz="1100" u="none" strike="noStrike">
                          <a:effectLst/>
                          <a:latin typeface="微软雅黑" panose="020B0503020204020204" pitchFamily="34" charset="-122"/>
                          <a:ea typeface="微软雅黑" panose="020B0503020204020204" pitchFamily="34" charset="-122"/>
                        </a:rPr>
                        <a:t>/</a:t>
                      </a:r>
                      <a:r>
                        <a:rPr lang="zh-CN" altLang="en-US" sz="1100" u="none" strike="noStrike">
                          <a:effectLst/>
                          <a:latin typeface="微软雅黑" panose="020B0503020204020204" pitchFamily="34" charset="-122"/>
                          <a:ea typeface="微软雅黑" panose="020B0503020204020204" pitchFamily="34" charset="-122"/>
                        </a:rPr>
                        <a:t>娱乐</a:t>
                      </a:r>
                      <a:endParaRPr lang="zh-CN" altLang="en-US" sz="1100" b="0" i="0" u="none" strike="noStrike">
                        <a:solidFill>
                          <a:srgbClr val="000000"/>
                        </a:solidFill>
                        <a:effectLst/>
                        <a:latin typeface="微软雅黑" panose="020B0503020204020204" pitchFamily="34" charset="-122"/>
                        <a:ea typeface="微软雅黑" panose="020B0503020204020204" pitchFamily="34" charset="-122"/>
                      </a:endParaRPr>
                    </a:p>
                  </a:txBody>
                  <a:tcPr marL="8734" marR="8734" marT="8734" marB="0" anchor="b"/>
                </a:tc>
                <a:tc>
                  <a:txBody>
                    <a:bodyPr/>
                    <a:lstStyle/>
                    <a:p>
                      <a:pPr algn="l" fontAlgn="b"/>
                      <a:r>
                        <a:rPr lang="zh-CN" altLang="en-US" sz="1100" u="none" strike="noStrike">
                          <a:effectLst/>
                          <a:latin typeface="微软雅黑" panose="020B0503020204020204" pitchFamily="34" charset="-122"/>
                          <a:ea typeface="微软雅黑" panose="020B0503020204020204" pitchFamily="34" charset="-122"/>
                        </a:rPr>
                        <a:t>克顿、猫眼电影、奥科软件、无锡天脉聚源建</a:t>
                      </a:r>
                      <a:endParaRPr lang="zh-CN" altLang="en-US" sz="1100" b="0" i="0" u="none" strike="noStrike">
                        <a:solidFill>
                          <a:srgbClr val="000000"/>
                        </a:solidFill>
                        <a:effectLst/>
                        <a:latin typeface="微软雅黑" panose="020B0503020204020204" pitchFamily="34" charset="-122"/>
                        <a:ea typeface="微软雅黑" panose="020B0503020204020204" pitchFamily="34" charset="-122"/>
                      </a:endParaRPr>
                    </a:p>
                  </a:txBody>
                  <a:tcPr marL="8734" marR="8734" marT="8734" marB="0" anchor="b"/>
                </a:tc>
              </a:tr>
              <a:tr h="162454">
                <a:tc>
                  <a:txBody>
                    <a:bodyPr/>
                    <a:lstStyle/>
                    <a:p>
                      <a:pPr algn="l" fontAlgn="b"/>
                      <a:r>
                        <a:rPr lang="zh-CN" altLang="en-US" sz="1100" u="none" strike="noStrike">
                          <a:effectLst/>
                          <a:latin typeface="微软雅黑" panose="020B0503020204020204" pitchFamily="34" charset="-122"/>
                          <a:ea typeface="微软雅黑" panose="020B0503020204020204" pitchFamily="34" charset="-122"/>
                        </a:rPr>
                        <a:t>旅游类</a:t>
                      </a:r>
                      <a:endParaRPr lang="zh-CN" altLang="en-US" sz="1100" b="0" i="0" u="none" strike="noStrike">
                        <a:solidFill>
                          <a:srgbClr val="000000"/>
                        </a:solidFill>
                        <a:effectLst/>
                        <a:latin typeface="微软雅黑" panose="020B0503020204020204" pitchFamily="34" charset="-122"/>
                        <a:ea typeface="微软雅黑" panose="020B0503020204020204" pitchFamily="34" charset="-122"/>
                      </a:endParaRPr>
                    </a:p>
                  </a:txBody>
                  <a:tcPr marL="8734" marR="8734" marT="8734" marB="0" anchor="b"/>
                </a:tc>
                <a:tc>
                  <a:txBody>
                    <a:bodyPr/>
                    <a:lstStyle/>
                    <a:p>
                      <a:pPr algn="l" fontAlgn="b"/>
                      <a:r>
                        <a:rPr lang="zh-CN" altLang="en-US" sz="1100" u="none" strike="noStrike">
                          <a:effectLst/>
                          <a:latin typeface="微软雅黑" panose="020B0503020204020204" pitchFamily="34" charset="-122"/>
                          <a:ea typeface="微软雅黑" panose="020B0503020204020204" pitchFamily="34" charset="-122"/>
                        </a:rPr>
                        <a:t>汇通天下、北京中长石基、</a:t>
                      </a:r>
                      <a:endParaRPr lang="zh-CN" altLang="en-US" sz="1100" b="0" i="0" u="none" strike="noStrike">
                        <a:solidFill>
                          <a:srgbClr val="000000"/>
                        </a:solidFill>
                        <a:effectLst/>
                        <a:latin typeface="微软雅黑" panose="020B0503020204020204" pitchFamily="34" charset="-122"/>
                        <a:ea typeface="微软雅黑" panose="020B0503020204020204" pitchFamily="34" charset="-122"/>
                      </a:endParaRPr>
                    </a:p>
                  </a:txBody>
                  <a:tcPr marL="8734" marR="8734" marT="8734" marB="0" anchor="b"/>
                </a:tc>
              </a:tr>
              <a:tr h="162454">
                <a:tc>
                  <a:txBody>
                    <a:bodyPr/>
                    <a:lstStyle/>
                    <a:p>
                      <a:pPr algn="l" fontAlgn="b"/>
                      <a:r>
                        <a:rPr lang="zh-CN" altLang="en-US" sz="1100" u="none" strike="noStrike">
                          <a:effectLst/>
                          <a:latin typeface="微软雅黑" panose="020B0503020204020204" pitchFamily="34" charset="-122"/>
                          <a:ea typeface="微软雅黑" panose="020B0503020204020204" pitchFamily="34" charset="-122"/>
                        </a:rPr>
                        <a:t>地理</a:t>
                      </a:r>
                      <a:r>
                        <a:rPr lang="en-US" altLang="zh-CN" sz="1100" u="none" strike="noStrike">
                          <a:effectLst/>
                          <a:latin typeface="微软雅黑" panose="020B0503020204020204" pitchFamily="34" charset="-122"/>
                          <a:ea typeface="微软雅黑" panose="020B0503020204020204" pitchFamily="34" charset="-122"/>
                        </a:rPr>
                        <a:t>/</a:t>
                      </a:r>
                      <a:r>
                        <a:rPr lang="zh-CN" altLang="en-US" sz="1100" u="none" strike="noStrike">
                          <a:effectLst/>
                          <a:latin typeface="微软雅黑" panose="020B0503020204020204" pitchFamily="34" charset="-122"/>
                          <a:ea typeface="微软雅黑" panose="020B0503020204020204" pitchFamily="34" charset="-122"/>
                        </a:rPr>
                        <a:t>环境类</a:t>
                      </a:r>
                      <a:endParaRPr lang="zh-CN" altLang="en-US" sz="1100" b="0" i="0" u="none" strike="noStrike">
                        <a:solidFill>
                          <a:srgbClr val="000000"/>
                        </a:solidFill>
                        <a:effectLst/>
                        <a:latin typeface="微软雅黑" panose="020B0503020204020204" pitchFamily="34" charset="-122"/>
                        <a:ea typeface="微软雅黑" panose="020B0503020204020204" pitchFamily="34" charset="-122"/>
                      </a:endParaRPr>
                    </a:p>
                  </a:txBody>
                  <a:tcPr marL="8734" marR="8734" marT="8734" marB="0" anchor="b"/>
                </a:tc>
                <a:tc>
                  <a:txBody>
                    <a:bodyPr/>
                    <a:lstStyle/>
                    <a:p>
                      <a:pPr algn="l" fontAlgn="b"/>
                      <a:r>
                        <a:rPr lang="zh-CN" altLang="en-US" sz="1100" u="none" strike="noStrike">
                          <a:effectLst/>
                          <a:latin typeface="微软雅黑" panose="020B0503020204020204" pitchFamily="34" charset="-122"/>
                          <a:ea typeface="微软雅黑" panose="020B0503020204020204" pitchFamily="34" charset="-122"/>
                        </a:rPr>
                        <a:t>长地万方、凯立德、北京城际高科、中科宇图、科菱航睿</a:t>
                      </a:r>
                      <a:endParaRPr lang="zh-CN" altLang="en-US" sz="1100" b="0" i="0" u="none" strike="noStrike">
                        <a:solidFill>
                          <a:srgbClr val="000000"/>
                        </a:solidFill>
                        <a:effectLst/>
                        <a:latin typeface="微软雅黑" panose="020B0503020204020204" pitchFamily="34" charset="-122"/>
                        <a:ea typeface="微软雅黑" panose="020B0503020204020204" pitchFamily="34" charset="-122"/>
                      </a:endParaRPr>
                    </a:p>
                  </a:txBody>
                  <a:tcPr marL="8734" marR="8734" marT="8734" marB="0" anchor="b"/>
                </a:tc>
              </a:tr>
              <a:tr h="162454">
                <a:tc>
                  <a:txBody>
                    <a:bodyPr/>
                    <a:lstStyle/>
                    <a:p>
                      <a:pPr algn="l" fontAlgn="b"/>
                      <a:r>
                        <a:rPr lang="zh-CN" altLang="en-US" sz="1100" u="none" strike="noStrike">
                          <a:effectLst/>
                          <a:latin typeface="微软雅黑" panose="020B0503020204020204" pitchFamily="34" charset="-122"/>
                          <a:ea typeface="微软雅黑" panose="020B0503020204020204" pitchFamily="34" charset="-122"/>
                        </a:rPr>
                        <a:t>生活类</a:t>
                      </a:r>
                      <a:endParaRPr lang="zh-CN" altLang="en-US" sz="1100" b="0" i="0" u="none" strike="noStrike">
                        <a:solidFill>
                          <a:srgbClr val="000000"/>
                        </a:solidFill>
                        <a:effectLst/>
                        <a:latin typeface="微软雅黑" panose="020B0503020204020204" pitchFamily="34" charset="-122"/>
                        <a:ea typeface="微软雅黑" panose="020B0503020204020204" pitchFamily="34" charset="-122"/>
                      </a:endParaRPr>
                    </a:p>
                  </a:txBody>
                  <a:tcPr marL="8734" marR="8734" marT="8734" marB="0" anchor="b"/>
                </a:tc>
                <a:tc>
                  <a:txBody>
                    <a:bodyPr/>
                    <a:lstStyle/>
                    <a:p>
                      <a:pPr algn="l" fontAlgn="b"/>
                      <a:r>
                        <a:rPr lang="zh-CN" altLang="en-US" sz="1100" u="none" strike="noStrike">
                          <a:effectLst/>
                          <a:latin typeface="微软雅黑" panose="020B0503020204020204" pitchFamily="34" charset="-122"/>
                          <a:ea typeface="微软雅黑" panose="020B0503020204020204" pitchFamily="34" charset="-122"/>
                        </a:rPr>
                        <a:t>电话邦、无忧停车</a:t>
                      </a:r>
                      <a:endParaRPr lang="zh-CN" altLang="en-US" sz="1100" b="0" i="0" u="none" strike="noStrike">
                        <a:solidFill>
                          <a:srgbClr val="000000"/>
                        </a:solidFill>
                        <a:effectLst/>
                        <a:latin typeface="微软雅黑" panose="020B0503020204020204" pitchFamily="34" charset="-122"/>
                        <a:ea typeface="微软雅黑" panose="020B0503020204020204" pitchFamily="34" charset="-122"/>
                      </a:endParaRPr>
                    </a:p>
                  </a:txBody>
                  <a:tcPr marL="8734" marR="8734" marT="8734" marB="0" anchor="b"/>
                </a:tc>
              </a:tr>
              <a:tr h="162454">
                <a:tc>
                  <a:txBody>
                    <a:bodyPr/>
                    <a:lstStyle/>
                    <a:p>
                      <a:pPr algn="l" fontAlgn="b"/>
                      <a:r>
                        <a:rPr lang="zh-CN" altLang="en-US" sz="1100" u="none" strike="noStrike">
                          <a:effectLst/>
                          <a:latin typeface="微软雅黑" panose="020B0503020204020204" pitchFamily="34" charset="-122"/>
                          <a:ea typeface="微软雅黑" panose="020B0503020204020204" pitchFamily="34" charset="-122"/>
                        </a:rPr>
                        <a:t>能源类</a:t>
                      </a:r>
                      <a:endParaRPr lang="zh-CN" altLang="en-US" sz="1100" b="0" i="0" u="none" strike="noStrike">
                        <a:solidFill>
                          <a:srgbClr val="000000"/>
                        </a:solidFill>
                        <a:effectLst/>
                        <a:latin typeface="微软雅黑" panose="020B0503020204020204" pitchFamily="34" charset="-122"/>
                        <a:ea typeface="微软雅黑" panose="020B0503020204020204" pitchFamily="34" charset="-122"/>
                      </a:endParaRPr>
                    </a:p>
                  </a:txBody>
                  <a:tcPr marL="8734" marR="8734" marT="8734" marB="0" anchor="b"/>
                </a:tc>
                <a:tc>
                  <a:txBody>
                    <a:bodyPr/>
                    <a:lstStyle/>
                    <a:p>
                      <a:pPr algn="l" fontAlgn="b"/>
                      <a:r>
                        <a:rPr lang="zh-CN" altLang="en-US" sz="1100" u="none" strike="noStrike">
                          <a:effectLst/>
                          <a:latin typeface="微软雅黑" panose="020B0503020204020204" pitchFamily="34" charset="-122"/>
                          <a:ea typeface="微软雅黑" panose="020B0503020204020204" pitchFamily="34" charset="-122"/>
                        </a:rPr>
                        <a:t>海博思创</a:t>
                      </a:r>
                      <a:endParaRPr lang="zh-CN" altLang="en-US" sz="1100" b="0" i="0" u="none" strike="noStrike">
                        <a:solidFill>
                          <a:srgbClr val="000000"/>
                        </a:solidFill>
                        <a:effectLst/>
                        <a:latin typeface="微软雅黑" panose="020B0503020204020204" pitchFamily="34" charset="-122"/>
                        <a:ea typeface="微软雅黑" panose="020B0503020204020204" pitchFamily="34" charset="-122"/>
                      </a:endParaRPr>
                    </a:p>
                  </a:txBody>
                  <a:tcPr marL="8734" marR="8734" marT="8734" marB="0" anchor="b"/>
                </a:tc>
              </a:tr>
              <a:tr h="162454">
                <a:tc>
                  <a:txBody>
                    <a:bodyPr/>
                    <a:lstStyle/>
                    <a:p>
                      <a:pPr algn="l" fontAlgn="b"/>
                      <a:r>
                        <a:rPr lang="zh-CN" altLang="en-US" sz="1100" u="none" strike="noStrike">
                          <a:effectLst/>
                          <a:latin typeface="微软雅黑" panose="020B0503020204020204" pitchFamily="34" charset="-122"/>
                          <a:ea typeface="微软雅黑" panose="020B0503020204020204" pitchFamily="34" charset="-122"/>
                        </a:rPr>
                        <a:t>交通类</a:t>
                      </a:r>
                      <a:endParaRPr lang="zh-CN" altLang="en-US" sz="1100" b="0" i="0" u="none" strike="noStrike">
                        <a:solidFill>
                          <a:srgbClr val="000000"/>
                        </a:solidFill>
                        <a:effectLst/>
                        <a:latin typeface="微软雅黑" panose="020B0503020204020204" pitchFamily="34" charset="-122"/>
                        <a:ea typeface="微软雅黑" panose="020B0503020204020204" pitchFamily="34" charset="-122"/>
                      </a:endParaRPr>
                    </a:p>
                  </a:txBody>
                  <a:tcPr marL="8734" marR="8734" marT="8734" marB="0" anchor="b"/>
                </a:tc>
                <a:tc>
                  <a:txBody>
                    <a:bodyPr/>
                    <a:lstStyle/>
                    <a:p>
                      <a:pPr algn="l" fontAlgn="b"/>
                      <a:r>
                        <a:rPr lang="zh-CN" altLang="en-US" sz="1100" u="none" strike="noStrike">
                          <a:effectLst/>
                          <a:latin typeface="微软雅黑" panose="020B0503020204020204" pitchFamily="34" charset="-122"/>
                          <a:ea typeface="微软雅黑" panose="020B0503020204020204" pitchFamily="34" charset="-122"/>
                        </a:rPr>
                        <a:t>中航信</a:t>
                      </a:r>
                      <a:endParaRPr lang="zh-CN" altLang="en-US" sz="1100" b="0" i="0" u="none" strike="noStrike">
                        <a:solidFill>
                          <a:srgbClr val="000000"/>
                        </a:solidFill>
                        <a:effectLst/>
                        <a:latin typeface="微软雅黑" panose="020B0503020204020204" pitchFamily="34" charset="-122"/>
                        <a:ea typeface="微软雅黑" panose="020B0503020204020204" pitchFamily="34" charset="-122"/>
                      </a:endParaRPr>
                    </a:p>
                  </a:txBody>
                  <a:tcPr marL="8734" marR="8734" marT="8734" marB="0" anchor="b"/>
                </a:tc>
              </a:tr>
              <a:tr h="162454">
                <a:tc>
                  <a:txBody>
                    <a:bodyPr/>
                    <a:lstStyle/>
                    <a:p>
                      <a:pPr algn="l" fontAlgn="b"/>
                      <a:r>
                        <a:rPr lang="zh-CN" altLang="en-US" sz="1100" u="none" strike="noStrike">
                          <a:effectLst/>
                          <a:latin typeface="微软雅黑" panose="020B0503020204020204" pitchFamily="34" charset="-122"/>
                          <a:ea typeface="微软雅黑" panose="020B0503020204020204" pitchFamily="34" charset="-122"/>
                        </a:rPr>
                        <a:t>车联网类</a:t>
                      </a:r>
                      <a:endParaRPr lang="zh-CN" altLang="en-US" sz="1100" b="0" i="0" u="none" strike="noStrike">
                        <a:solidFill>
                          <a:srgbClr val="000000"/>
                        </a:solidFill>
                        <a:effectLst/>
                        <a:latin typeface="微软雅黑" panose="020B0503020204020204" pitchFamily="34" charset="-122"/>
                        <a:ea typeface="微软雅黑" panose="020B0503020204020204" pitchFamily="34" charset="-122"/>
                      </a:endParaRPr>
                    </a:p>
                  </a:txBody>
                  <a:tcPr marL="8734" marR="8734" marT="8734" marB="0" anchor="b"/>
                </a:tc>
                <a:tc>
                  <a:txBody>
                    <a:bodyPr/>
                    <a:lstStyle/>
                    <a:p>
                      <a:pPr algn="l" fontAlgn="b"/>
                      <a:r>
                        <a:rPr lang="zh-CN" altLang="en-US" sz="1100" u="none" strike="noStrike">
                          <a:effectLst/>
                          <a:latin typeface="微软雅黑" panose="020B0503020204020204" pitchFamily="34" charset="-122"/>
                          <a:ea typeface="微软雅黑" panose="020B0503020204020204" pitchFamily="34" charset="-122"/>
                        </a:rPr>
                        <a:t>腾讯路宝、元征科技、</a:t>
                      </a:r>
                      <a:r>
                        <a:rPr lang="en-US" altLang="zh-CN" sz="1100" u="none" strike="noStrike">
                          <a:effectLst/>
                          <a:latin typeface="微软雅黑" panose="020B0503020204020204" pitchFamily="34" charset="-122"/>
                          <a:ea typeface="微软雅黑" panose="020B0503020204020204" pitchFamily="34" charset="-122"/>
                        </a:rPr>
                        <a:t>Autobot</a:t>
                      </a:r>
                      <a:r>
                        <a:rPr lang="zh-CN" altLang="en-US" sz="1100" u="none" strike="noStrike">
                          <a:effectLst/>
                          <a:latin typeface="微软雅黑" panose="020B0503020204020204" pitchFamily="34" charset="-122"/>
                          <a:ea typeface="微软雅黑" panose="020B0503020204020204" pitchFamily="34" charset="-122"/>
                        </a:rPr>
                        <a:t>、博泰电子</a:t>
                      </a:r>
                      <a:endParaRPr lang="zh-CN" altLang="en-US" sz="1100" b="0" i="0" u="none" strike="noStrike">
                        <a:solidFill>
                          <a:srgbClr val="000000"/>
                        </a:solidFill>
                        <a:effectLst/>
                        <a:latin typeface="微软雅黑" panose="020B0503020204020204" pitchFamily="34" charset="-122"/>
                        <a:ea typeface="微软雅黑" panose="020B0503020204020204" pitchFamily="34" charset="-122"/>
                      </a:endParaRPr>
                    </a:p>
                  </a:txBody>
                  <a:tcPr marL="8734" marR="8734" marT="8734" marB="0" anchor="b"/>
                </a:tc>
              </a:tr>
              <a:tr h="316175">
                <a:tc>
                  <a:txBody>
                    <a:bodyPr/>
                    <a:lstStyle/>
                    <a:p>
                      <a:pPr algn="l" fontAlgn="b"/>
                      <a:r>
                        <a:rPr lang="zh-CN" altLang="en-US" sz="1100" u="none" strike="noStrike">
                          <a:effectLst/>
                          <a:latin typeface="微软雅黑" panose="020B0503020204020204" pitchFamily="34" charset="-122"/>
                          <a:ea typeface="微软雅黑" panose="020B0503020204020204" pitchFamily="34" charset="-122"/>
                        </a:rPr>
                        <a:t>个人类</a:t>
                      </a:r>
                      <a:endParaRPr lang="zh-CN" altLang="en-US" sz="1100" b="0" i="0" u="none" strike="noStrike">
                        <a:solidFill>
                          <a:srgbClr val="000000"/>
                        </a:solidFill>
                        <a:effectLst/>
                        <a:latin typeface="微软雅黑" panose="020B0503020204020204" pitchFamily="34" charset="-122"/>
                        <a:ea typeface="微软雅黑" panose="020B0503020204020204" pitchFamily="34" charset="-122"/>
                      </a:endParaRPr>
                    </a:p>
                  </a:txBody>
                  <a:tcPr marL="8734" marR="8734" marT="8734" marB="0" anchor="b"/>
                </a:tc>
                <a:tc>
                  <a:txBody>
                    <a:bodyPr/>
                    <a:lstStyle/>
                    <a:p>
                      <a:pPr algn="l" fontAlgn="b"/>
                      <a:r>
                        <a:rPr lang="zh-CN" altLang="en-US" sz="1100" u="none" strike="noStrike">
                          <a:effectLst/>
                          <a:latin typeface="微软雅黑" panose="020B0503020204020204" pitchFamily="34" charset="-122"/>
                          <a:ea typeface="微软雅黑" panose="020B0503020204020204" pitchFamily="34" charset="-122"/>
                        </a:rPr>
                        <a:t>涟漪、微糖、橙意家、上海万达信息、厦门可睿特、爱康国宾、慈铭体检</a:t>
                      </a:r>
                      <a:endParaRPr lang="zh-CN" altLang="en-US" sz="1100" b="0" i="0" u="none" strike="noStrike">
                        <a:solidFill>
                          <a:srgbClr val="000000"/>
                        </a:solidFill>
                        <a:effectLst/>
                        <a:latin typeface="微软雅黑" panose="020B0503020204020204" pitchFamily="34" charset="-122"/>
                        <a:ea typeface="微软雅黑" panose="020B0503020204020204" pitchFamily="34" charset="-122"/>
                      </a:endParaRPr>
                    </a:p>
                  </a:txBody>
                  <a:tcPr marL="8734" marR="8734" marT="8734" marB="0" anchor="b"/>
                </a:tc>
              </a:tr>
              <a:tr h="162454">
                <a:tc>
                  <a:txBody>
                    <a:bodyPr/>
                    <a:lstStyle/>
                    <a:p>
                      <a:pPr algn="l" fontAlgn="b"/>
                      <a:r>
                        <a:rPr lang="zh-CN" altLang="en-US" sz="1100" u="none" strike="noStrike">
                          <a:effectLst/>
                          <a:latin typeface="微软雅黑" panose="020B0503020204020204" pitchFamily="34" charset="-122"/>
                          <a:ea typeface="微软雅黑" panose="020B0503020204020204" pitchFamily="34" charset="-122"/>
                        </a:rPr>
                        <a:t>教育</a:t>
                      </a:r>
                      <a:r>
                        <a:rPr lang="en-US" altLang="zh-CN" sz="1100" u="none" strike="noStrike">
                          <a:effectLst/>
                          <a:latin typeface="微软雅黑" panose="020B0503020204020204" pitchFamily="34" charset="-122"/>
                          <a:ea typeface="微软雅黑" panose="020B0503020204020204" pitchFamily="34" charset="-122"/>
                        </a:rPr>
                        <a:t>/</a:t>
                      </a:r>
                      <a:r>
                        <a:rPr lang="zh-CN" altLang="en-US" sz="1100" u="none" strike="noStrike">
                          <a:effectLst/>
                          <a:latin typeface="微软雅黑" panose="020B0503020204020204" pitchFamily="34" charset="-122"/>
                          <a:ea typeface="微软雅黑" panose="020B0503020204020204" pitchFamily="34" charset="-122"/>
                        </a:rPr>
                        <a:t>知识</a:t>
                      </a:r>
                      <a:endParaRPr lang="zh-CN" altLang="en-US" sz="1100" b="0" i="0" u="none" strike="noStrike">
                        <a:solidFill>
                          <a:srgbClr val="000000"/>
                        </a:solidFill>
                        <a:effectLst/>
                        <a:latin typeface="微软雅黑" panose="020B0503020204020204" pitchFamily="34" charset="-122"/>
                        <a:ea typeface="微软雅黑" panose="020B0503020204020204" pitchFamily="34" charset="-122"/>
                      </a:endParaRPr>
                    </a:p>
                  </a:txBody>
                  <a:tcPr marL="8734" marR="8734" marT="8734" marB="0" anchor="b"/>
                </a:tc>
                <a:tc>
                  <a:txBody>
                    <a:bodyPr/>
                    <a:lstStyle/>
                    <a:p>
                      <a:pPr algn="l" fontAlgn="b"/>
                      <a:r>
                        <a:rPr lang="zh-CN" altLang="en-US" sz="1100" u="none" strike="noStrike">
                          <a:effectLst/>
                          <a:latin typeface="微软雅黑" panose="020B0503020204020204" pitchFamily="34" charset="-122"/>
                          <a:ea typeface="微软雅黑" panose="020B0503020204020204" pitchFamily="34" charset="-122"/>
                        </a:rPr>
                        <a:t>同方知网、知乎、百度知道、新浪爱问</a:t>
                      </a:r>
                      <a:endParaRPr lang="zh-CN" altLang="en-US" sz="1100" b="0" i="0" u="none" strike="noStrike">
                        <a:solidFill>
                          <a:srgbClr val="000000"/>
                        </a:solidFill>
                        <a:effectLst/>
                        <a:latin typeface="微软雅黑" panose="020B0503020204020204" pitchFamily="34" charset="-122"/>
                        <a:ea typeface="微软雅黑" panose="020B0503020204020204" pitchFamily="34" charset="-122"/>
                      </a:endParaRPr>
                    </a:p>
                  </a:txBody>
                  <a:tcPr marL="8734" marR="8734" marT="8734" marB="0" anchor="b"/>
                </a:tc>
              </a:tr>
              <a:tr h="162454">
                <a:tc>
                  <a:txBody>
                    <a:bodyPr/>
                    <a:lstStyle/>
                    <a:p>
                      <a:pPr algn="l" fontAlgn="b"/>
                      <a:r>
                        <a:rPr lang="zh-CN" altLang="en-US" sz="1100" u="none" strike="noStrike">
                          <a:effectLst/>
                          <a:latin typeface="微软雅黑" panose="020B0503020204020204" pitchFamily="34" charset="-122"/>
                          <a:ea typeface="微软雅黑" panose="020B0503020204020204" pitchFamily="34" charset="-122"/>
                        </a:rPr>
                        <a:t>农业</a:t>
                      </a:r>
                      <a:r>
                        <a:rPr lang="en-US" altLang="zh-CN" sz="1100" u="none" strike="noStrike">
                          <a:effectLst/>
                          <a:latin typeface="微软雅黑" panose="020B0503020204020204" pitchFamily="34" charset="-122"/>
                          <a:ea typeface="微软雅黑" panose="020B0503020204020204" pitchFamily="34" charset="-122"/>
                        </a:rPr>
                        <a:t>/</a:t>
                      </a:r>
                      <a:r>
                        <a:rPr lang="zh-CN" altLang="en-US" sz="1100" u="none" strike="noStrike">
                          <a:effectLst/>
                          <a:latin typeface="微软雅黑" panose="020B0503020204020204" pitchFamily="34" charset="-122"/>
                          <a:ea typeface="微软雅黑" panose="020B0503020204020204" pitchFamily="34" charset="-122"/>
                        </a:rPr>
                        <a:t>环境类</a:t>
                      </a:r>
                      <a:endParaRPr lang="zh-CN" altLang="en-US" sz="1100" b="0" i="0" u="none" strike="noStrike">
                        <a:solidFill>
                          <a:srgbClr val="000000"/>
                        </a:solidFill>
                        <a:effectLst/>
                        <a:latin typeface="微软雅黑" panose="020B0503020204020204" pitchFamily="34" charset="-122"/>
                        <a:ea typeface="微软雅黑" panose="020B0503020204020204" pitchFamily="34" charset="-122"/>
                      </a:endParaRPr>
                    </a:p>
                  </a:txBody>
                  <a:tcPr marL="8734" marR="8734" marT="8734" marB="0" anchor="b"/>
                </a:tc>
                <a:tc>
                  <a:txBody>
                    <a:bodyPr/>
                    <a:lstStyle/>
                    <a:p>
                      <a:pPr algn="l" fontAlgn="b"/>
                      <a:r>
                        <a:rPr lang="zh-CN" altLang="en-US" sz="1100" u="none" strike="noStrike">
                          <a:effectLst/>
                          <a:latin typeface="微软雅黑" panose="020B0503020204020204" pitchFamily="34" charset="-122"/>
                          <a:ea typeface="微软雅黑" panose="020B0503020204020204" pitchFamily="34" charset="-122"/>
                        </a:rPr>
                        <a:t>北京太谷雨田、珠海云洲智能科技有限公司</a:t>
                      </a:r>
                      <a:endParaRPr lang="zh-CN" altLang="en-US" sz="1100" b="0" i="0" u="none" strike="noStrike">
                        <a:solidFill>
                          <a:srgbClr val="000000"/>
                        </a:solidFill>
                        <a:effectLst/>
                        <a:latin typeface="微软雅黑" panose="020B0503020204020204" pitchFamily="34" charset="-122"/>
                        <a:ea typeface="微软雅黑" panose="020B0503020204020204" pitchFamily="34" charset="-122"/>
                      </a:endParaRPr>
                    </a:p>
                  </a:txBody>
                  <a:tcPr marL="8734" marR="8734" marT="8734" marB="0" anchor="b"/>
                </a:tc>
              </a:tr>
              <a:tr h="162454">
                <a:tc>
                  <a:txBody>
                    <a:bodyPr/>
                    <a:lstStyle/>
                    <a:p>
                      <a:pPr algn="l" fontAlgn="b"/>
                      <a:r>
                        <a:rPr lang="zh-CN" altLang="en-US" sz="1100" u="none" strike="noStrike">
                          <a:effectLst/>
                          <a:latin typeface="微软雅黑" panose="020B0503020204020204" pitchFamily="34" charset="-122"/>
                          <a:ea typeface="微软雅黑" panose="020B0503020204020204" pitchFamily="34" charset="-122"/>
                        </a:rPr>
                        <a:t>体育类</a:t>
                      </a:r>
                      <a:endParaRPr lang="zh-CN" altLang="en-US" sz="1100" b="0" i="0" u="none" strike="noStrike">
                        <a:solidFill>
                          <a:srgbClr val="000000"/>
                        </a:solidFill>
                        <a:effectLst/>
                        <a:latin typeface="微软雅黑" panose="020B0503020204020204" pitchFamily="34" charset="-122"/>
                        <a:ea typeface="微软雅黑" panose="020B0503020204020204" pitchFamily="34" charset="-122"/>
                      </a:endParaRPr>
                    </a:p>
                  </a:txBody>
                  <a:tcPr marL="8734" marR="8734" marT="8734" marB="0" anchor="b"/>
                </a:tc>
                <a:tc>
                  <a:txBody>
                    <a:bodyPr/>
                    <a:lstStyle/>
                    <a:p>
                      <a:pPr algn="l" fontAlgn="b"/>
                      <a:r>
                        <a:rPr lang="zh-CN" altLang="en-US" sz="1100" u="none" strike="noStrike" dirty="0">
                          <a:effectLst/>
                          <a:latin typeface="微软雅黑" panose="020B0503020204020204" pitchFamily="34" charset="-122"/>
                          <a:ea typeface="微软雅黑" panose="020B0503020204020204" pitchFamily="34" charset="-122"/>
                        </a:rPr>
                        <a:t>上海创冰</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8734" marR="8734" marT="8734" marB="0" anchor="b"/>
                </a:tc>
              </a:tr>
            </a:tbl>
          </a:graphicData>
        </a:graphic>
      </p:graphicFrame>
      <p:pic>
        <p:nvPicPr>
          <p:cNvPr id="8" name="图片 7"/>
          <p:cNvPicPr>
            <a:picLocks noChangeAspect="1"/>
          </p:cNvPicPr>
          <p:nvPr/>
        </p:nvPicPr>
        <p:blipFill>
          <a:blip r:embed="rId2"/>
          <a:stretch>
            <a:fillRect/>
          </a:stretch>
        </p:blipFill>
        <p:spPr>
          <a:xfrm>
            <a:off x="0" y="1377231"/>
            <a:ext cx="5041111" cy="3822477"/>
          </a:xfrm>
          <a:prstGeom prst="rect">
            <a:avLst/>
          </a:prstGeom>
        </p:spPr>
      </p:pic>
      <p:grpSp>
        <p:nvGrpSpPr>
          <p:cNvPr id="11" name="组合 10"/>
          <p:cNvGrpSpPr/>
          <p:nvPr/>
        </p:nvGrpSpPr>
        <p:grpSpPr>
          <a:xfrm>
            <a:off x="1135861" y="1491630"/>
            <a:ext cx="3905250" cy="2552700"/>
            <a:chOff x="1135861" y="1491630"/>
            <a:chExt cx="3905250" cy="2552700"/>
          </a:xfrm>
        </p:grpSpPr>
        <p:pic>
          <p:nvPicPr>
            <p:cNvPr id="9" name="图片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5861" y="1491630"/>
              <a:ext cx="3905250" cy="2552700"/>
            </a:xfrm>
            <a:prstGeom prst="rect">
              <a:avLst/>
            </a:prstGeom>
          </p:spPr>
        </p:pic>
        <p:sp>
          <p:nvSpPr>
            <p:cNvPr id="10" name="文本框 9"/>
            <p:cNvSpPr txBox="1"/>
            <p:nvPr/>
          </p:nvSpPr>
          <p:spPr>
            <a:xfrm>
              <a:off x="1135861" y="1537478"/>
              <a:ext cx="1107996" cy="369332"/>
            </a:xfrm>
            <a:prstGeom prst="rect">
              <a:avLst/>
            </a:prstGeom>
            <a:noFill/>
          </p:spPr>
          <p:txBody>
            <a:bodyPr wrap="none" rtlCol="0">
              <a:spAutoFit/>
            </a:bodyPr>
            <a:lstStyle/>
            <a:p>
              <a:r>
                <a:rPr lang="zh-CN" altLang="en-US" b="1" dirty="0" smtClean="0">
                  <a:solidFill>
                    <a:schemeClr val="bg1"/>
                  </a:solidFill>
                  <a:latin typeface="微软雅黑" panose="020B0503020204020204" pitchFamily="34" charset="-122"/>
                  <a:ea typeface="微软雅黑" panose="020B0503020204020204" pitchFamily="34" charset="-122"/>
                </a:rPr>
                <a:t>众包模式</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5859576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1000"/>
                                        <p:tgtEl>
                                          <p:spTgt spid="11"/>
                                        </p:tgtEl>
                                      </p:cBhvr>
                                    </p:animEffect>
                                    <p:anim calcmode="lin" valueType="num">
                                      <p:cBhvr>
                                        <p:cTn id="15" dur="1000" fill="hold"/>
                                        <p:tgtEl>
                                          <p:spTgt spid="11"/>
                                        </p:tgtEl>
                                        <p:attrNameLst>
                                          <p:attrName>ppt_x</p:attrName>
                                        </p:attrNameLst>
                                      </p:cBhvr>
                                      <p:tavLst>
                                        <p:tav tm="0">
                                          <p:val>
                                            <p:strVal val="#ppt_x"/>
                                          </p:val>
                                        </p:tav>
                                        <p:tav tm="100000">
                                          <p:val>
                                            <p:strVal val="#ppt_x"/>
                                          </p:val>
                                        </p:tav>
                                      </p:tavLst>
                                    </p:anim>
                                    <p:anim calcmode="lin" valueType="num">
                                      <p:cBhvr>
                                        <p:cTn id="16"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基础框架层对比分析</a:t>
            </a:r>
            <a:endParaRPr lang="zh-CN" altLang="en-US" dirty="0"/>
          </a:p>
        </p:txBody>
      </p:sp>
      <p:sp>
        <p:nvSpPr>
          <p:cNvPr id="3" name="文本框 2"/>
          <p:cNvSpPr txBox="1"/>
          <p:nvPr/>
        </p:nvSpPr>
        <p:spPr>
          <a:xfrm>
            <a:off x="5796136" y="843558"/>
            <a:ext cx="2339102" cy="461665"/>
          </a:xfrm>
          <a:prstGeom prst="rect">
            <a:avLst/>
          </a:prstGeom>
          <a:noFill/>
        </p:spPr>
        <p:txBody>
          <a:bodyPr wrap="none" rtlCol="0">
            <a:spAutoFit/>
          </a:bodyPr>
          <a:lstStyle/>
          <a:p>
            <a:r>
              <a:rPr lang="zh-CN" altLang="en-US" sz="2400" dirty="0" smtClean="0">
                <a:solidFill>
                  <a:srgbClr val="C00000"/>
                </a:solidFill>
                <a:latin typeface="黑体" panose="02010609060101010101" pitchFamily="49" charset="-122"/>
                <a:ea typeface="黑体" panose="02010609060101010101" pitchFamily="49" charset="-122"/>
              </a:rPr>
              <a:t>国内大数据市场</a:t>
            </a:r>
            <a:endParaRPr lang="zh-CN" altLang="en-US" sz="2400" dirty="0">
              <a:solidFill>
                <a:srgbClr val="C00000"/>
              </a:solidFill>
              <a:latin typeface="黑体" panose="02010609060101010101" pitchFamily="49" charset="-122"/>
              <a:ea typeface="黑体" panose="02010609060101010101" pitchFamily="49" charset="-122"/>
            </a:endParaRPr>
          </a:p>
        </p:txBody>
      </p:sp>
      <p:sp>
        <p:nvSpPr>
          <p:cNvPr id="4" name="文本框 3"/>
          <p:cNvSpPr txBox="1"/>
          <p:nvPr/>
        </p:nvSpPr>
        <p:spPr>
          <a:xfrm>
            <a:off x="611560" y="843558"/>
            <a:ext cx="2339102" cy="461665"/>
          </a:xfrm>
          <a:prstGeom prst="rect">
            <a:avLst/>
          </a:prstGeom>
          <a:noFill/>
        </p:spPr>
        <p:txBody>
          <a:bodyPr wrap="none" rtlCol="0">
            <a:spAutoFit/>
          </a:bodyPr>
          <a:lstStyle/>
          <a:p>
            <a:r>
              <a:rPr lang="zh-CN" altLang="en-US" sz="2400" dirty="0" smtClean="0">
                <a:solidFill>
                  <a:srgbClr val="C00000"/>
                </a:solidFill>
                <a:latin typeface="黑体" panose="02010609060101010101" pitchFamily="49" charset="-122"/>
                <a:ea typeface="黑体" panose="02010609060101010101" pitchFamily="49" charset="-122"/>
              </a:rPr>
              <a:t>全球大数据市场</a:t>
            </a:r>
            <a:endParaRPr lang="zh-CN" altLang="en-US" sz="2400" dirty="0">
              <a:solidFill>
                <a:srgbClr val="C00000"/>
              </a:solidFill>
              <a:latin typeface="黑体" panose="02010609060101010101" pitchFamily="49" charset="-122"/>
              <a:ea typeface="黑体" panose="02010609060101010101" pitchFamily="49" charset="-122"/>
            </a:endParaRPr>
          </a:p>
        </p:txBody>
      </p:sp>
      <p:graphicFrame>
        <p:nvGraphicFramePr>
          <p:cNvPr id="7" name="表格 6"/>
          <p:cNvGraphicFramePr>
            <a:graphicFrameLocks noGrp="1"/>
          </p:cNvGraphicFramePr>
          <p:nvPr>
            <p:extLst>
              <p:ext uri="{D42A27DB-BD31-4B8C-83A1-F6EECF244321}">
                <p14:modId xmlns:p14="http://schemas.microsoft.com/office/powerpoint/2010/main" val="4232623988"/>
              </p:ext>
            </p:extLst>
          </p:nvPr>
        </p:nvGraphicFramePr>
        <p:xfrm>
          <a:off x="4644008" y="1305223"/>
          <a:ext cx="4392488" cy="2584034"/>
        </p:xfrm>
        <a:graphic>
          <a:graphicData uri="http://schemas.openxmlformats.org/drawingml/2006/table">
            <a:tbl>
              <a:tblPr>
                <a:tableStyleId>{327F97BB-C833-4FB7-BDE5-3F7075034690}</a:tableStyleId>
              </a:tblPr>
              <a:tblGrid>
                <a:gridCol w="1337862"/>
                <a:gridCol w="3054626"/>
              </a:tblGrid>
              <a:tr h="131221">
                <a:tc rowSpan="3">
                  <a:txBody>
                    <a:bodyPr/>
                    <a:lstStyle/>
                    <a:p>
                      <a:pPr algn="l" fontAlgn="ctr"/>
                      <a:r>
                        <a:rPr lang="zh-CN" altLang="en-US" sz="1400" b="1" u="none" strike="noStrike" dirty="0">
                          <a:solidFill>
                            <a:srgbClr val="FFFF00"/>
                          </a:solidFill>
                          <a:effectLst/>
                          <a:latin typeface="黑体" panose="02010609060101010101" pitchFamily="49" charset="-122"/>
                          <a:ea typeface="黑体" panose="02010609060101010101" pitchFamily="49" charset="-122"/>
                        </a:rPr>
                        <a:t>云存储</a:t>
                      </a:r>
                      <a:endParaRPr lang="zh-CN" altLang="en-US" sz="1400" b="1" i="0" u="none" strike="noStrike" dirty="0">
                        <a:solidFill>
                          <a:srgbClr val="FFFF00"/>
                        </a:solidFill>
                        <a:effectLst/>
                        <a:latin typeface="黑体" panose="02010609060101010101" pitchFamily="49" charset="-122"/>
                        <a:ea typeface="黑体" panose="02010609060101010101" pitchFamily="49" charset="-122"/>
                      </a:endParaRPr>
                    </a:p>
                  </a:txBody>
                  <a:tcPr marL="8163" marR="8163" marT="8163" marB="0" anchor="ctr"/>
                </a:tc>
                <a:tc>
                  <a:txBody>
                    <a:bodyPr/>
                    <a:lstStyle/>
                    <a:p>
                      <a:pPr algn="l" fontAlgn="b"/>
                      <a:r>
                        <a:rPr lang="zh-CN" altLang="en-US" sz="900" u="none" strike="noStrike">
                          <a:effectLst/>
                        </a:rPr>
                        <a:t>金山、百度、腾讯等通用云存储服务；</a:t>
                      </a:r>
                      <a:endParaRPr lang="zh-CN" altLang="en-US" sz="900" b="0" i="0" u="none" strike="noStrike">
                        <a:solidFill>
                          <a:srgbClr val="000000"/>
                        </a:solidFill>
                        <a:effectLst/>
                        <a:latin typeface="宋体" panose="02010600030101010101" pitchFamily="2" charset="-122"/>
                        <a:ea typeface="宋体" panose="02010600030101010101" pitchFamily="2" charset="-122"/>
                      </a:endParaRPr>
                    </a:p>
                  </a:txBody>
                  <a:tcPr marL="8163" marR="8163" marT="8163" marB="0" anchor="b"/>
                </a:tc>
              </a:tr>
              <a:tr h="125599">
                <a:tc vMerge="1">
                  <a:txBody>
                    <a:bodyPr/>
                    <a:lstStyle/>
                    <a:p>
                      <a:endParaRPr lang="zh-CN" altLang="en-US"/>
                    </a:p>
                  </a:txBody>
                  <a:tcPr/>
                </a:tc>
                <a:tc>
                  <a:txBody>
                    <a:bodyPr/>
                    <a:lstStyle/>
                    <a:p>
                      <a:pPr algn="l" fontAlgn="b"/>
                      <a:r>
                        <a:rPr lang="zh-CN" altLang="en-US" sz="900" u="none" strike="noStrike">
                          <a:effectLst/>
                        </a:rPr>
                        <a:t>爱数、亿方云侧重于大数据管理的云存储服务；</a:t>
                      </a:r>
                      <a:endParaRPr lang="zh-CN" altLang="en-US" sz="900" b="0" i="0" u="none" strike="noStrike">
                        <a:solidFill>
                          <a:srgbClr val="000000"/>
                        </a:solidFill>
                        <a:effectLst/>
                        <a:latin typeface="宋体" panose="02010600030101010101" pitchFamily="2" charset="-122"/>
                        <a:ea typeface="宋体" panose="02010600030101010101" pitchFamily="2" charset="-122"/>
                      </a:endParaRPr>
                    </a:p>
                  </a:txBody>
                  <a:tcPr marL="8163" marR="8163" marT="8163" marB="0" anchor="b"/>
                </a:tc>
              </a:tr>
              <a:tr h="125599">
                <a:tc vMerge="1">
                  <a:txBody>
                    <a:bodyPr/>
                    <a:lstStyle/>
                    <a:p>
                      <a:endParaRPr lang="zh-CN" altLang="en-US"/>
                    </a:p>
                  </a:txBody>
                  <a:tcPr/>
                </a:tc>
                <a:tc>
                  <a:txBody>
                    <a:bodyPr/>
                    <a:lstStyle/>
                    <a:p>
                      <a:pPr algn="l" fontAlgn="b"/>
                      <a:r>
                        <a:rPr lang="zh-CN" altLang="en-US" sz="900" u="none" strike="noStrike">
                          <a:effectLst/>
                        </a:rPr>
                        <a:t>七牛、</a:t>
                      </a:r>
                      <a:r>
                        <a:rPr lang="en-US" altLang="zh-CN" sz="900" u="none" strike="noStrike">
                          <a:effectLst/>
                        </a:rPr>
                        <a:t>upyun</a:t>
                      </a:r>
                      <a:r>
                        <a:rPr lang="zh-CN" altLang="en-US" sz="900" u="none" strike="noStrike">
                          <a:effectLst/>
                        </a:rPr>
                        <a:t>针对图片和视频数据的云存储；</a:t>
                      </a:r>
                      <a:endParaRPr lang="zh-CN" altLang="en-US" sz="900" b="0" i="0" u="none" strike="noStrike">
                        <a:solidFill>
                          <a:srgbClr val="000000"/>
                        </a:solidFill>
                        <a:effectLst/>
                        <a:latin typeface="宋体" panose="02010600030101010101" pitchFamily="2" charset="-122"/>
                        <a:ea typeface="宋体" panose="02010600030101010101" pitchFamily="2" charset="-122"/>
                      </a:endParaRPr>
                    </a:p>
                  </a:txBody>
                  <a:tcPr marL="8163" marR="8163" marT="8163" marB="0" anchor="b"/>
                </a:tc>
              </a:tr>
              <a:tr h="125599">
                <a:tc rowSpan="3">
                  <a:txBody>
                    <a:bodyPr/>
                    <a:lstStyle/>
                    <a:p>
                      <a:pPr algn="l" fontAlgn="b"/>
                      <a:r>
                        <a:rPr lang="zh-CN" altLang="en-US" sz="1400" b="1" u="none" strike="noStrike" dirty="0">
                          <a:solidFill>
                            <a:srgbClr val="FFFF00"/>
                          </a:solidFill>
                          <a:effectLst/>
                          <a:latin typeface="黑体" panose="02010609060101010101" pitchFamily="49" charset="-122"/>
                          <a:ea typeface="黑体" panose="02010609060101010101" pitchFamily="49" charset="-122"/>
                        </a:rPr>
                        <a:t>基础平台</a:t>
                      </a:r>
                      <a:endParaRPr lang="zh-CN" altLang="en-US" sz="1400" b="1" i="0" u="none" strike="noStrike" dirty="0">
                        <a:solidFill>
                          <a:srgbClr val="FFFF00"/>
                        </a:solidFill>
                        <a:effectLst/>
                        <a:latin typeface="黑体" panose="02010609060101010101" pitchFamily="49" charset="-122"/>
                        <a:ea typeface="黑体" panose="02010609060101010101" pitchFamily="49" charset="-122"/>
                      </a:endParaRPr>
                    </a:p>
                  </a:txBody>
                  <a:tcPr marL="8163" marR="8163" marT="8163" marB="0" anchor="b"/>
                </a:tc>
                <a:tc>
                  <a:txBody>
                    <a:bodyPr/>
                    <a:lstStyle/>
                    <a:p>
                      <a:pPr algn="l" fontAlgn="b"/>
                      <a:r>
                        <a:rPr lang="zh-CN" altLang="en-US" sz="900" u="none" strike="noStrike">
                          <a:effectLst/>
                        </a:rPr>
                        <a:t>华为、华胜天成、浪潮、曙光等退出大数据分析平台级方案；</a:t>
                      </a:r>
                      <a:endParaRPr lang="zh-CN" altLang="en-US" sz="900" b="0" i="0" u="none" strike="noStrike">
                        <a:solidFill>
                          <a:srgbClr val="000000"/>
                        </a:solidFill>
                        <a:effectLst/>
                        <a:latin typeface="宋体" panose="02010600030101010101" pitchFamily="2" charset="-122"/>
                        <a:ea typeface="宋体" panose="02010600030101010101" pitchFamily="2" charset="-122"/>
                      </a:endParaRPr>
                    </a:p>
                  </a:txBody>
                  <a:tcPr marL="8163" marR="8163" marT="8163" marB="0" anchor="b"/>
                </a:tc>
              </a:tr>
              <a:tr h="125599">
                <a:tc vMerge="1">
                  <a:txBody>
                    <a:bodyPr/>
                    <a:lstStyle/>
                    <a:p>
                      <a:endParaRPr lang="zh-CN" altLang="en-US"/>
                    </a:p>
                  </a:txBody>
                  <a:tcPr/>
                </a:tc>
                <a:tc>
                  <a:txBody>
                    <a:bodyPr/>
                    <a:lstStyle/>
                    <a:p>
                      <a:pPr algn="l" fontAlgn="b"/>
                      <a:r>
                        <a:rPr lang="zh-CN" altLang="en-US" sz="900" u="none" strike="noStrike">
                          <a:effectLst/>
                        </a:rPr>
                        <a:t>同有科技主要致力于大数据的存储、保护、容灾系统研发；</a:t>
                      </a:r>
                      <a:endParaRPr lang="zh-CN" altLang="en-US" sz="900" b="0" i="0" u="none" strike="noStrike">
                        <a:solidFill>
                          <a:srgbClr val="000000"/>
                        </a:solidFill>
                        <a:effectLst/>
                        <a:latin typeface="宋体" panose="02010600030101010101" pitchFamily="2" charset="-122"/>
                        <a:ea typeface="宋体" panose="02010600030101010101" pitchFamily="2" charset="-122"/>
                      </a:endParaRPr>
                    </a:p>
                  </a:txBody>
                  <a:tcPr marL="8163" marR="8163" marT="8163" marB="0" anchor="b"/>
                </a:tc>
              </a:tr>
              <a:tr h="255387">
                <a:tc vMerge="1">
                  <a:txBody>
                    <a:bodyPr/>
                    <a:lstStyle/>
                    <a:p>
                      <a:endParaRPr lang="zh-CN" altLang="en-US"/>
                    </a:p>
                  </a:txBody>
                  <a:tcPr/>
                </a:tc>
                <a:tc>
                  <a:txBody>
                    <a:bodyPr/>
                    <a:lstStyle/>
                    <a:p>
                      <a:pPr algn="l" fontAlgn="b"/>
                      <a:r>
                        <a:rPr lang="zh-CN" altLang="en-US" sz="900" u="none" strike="noStrike">
                          <a:effectLst/>
                        </a:rPr>
                        <a:t>用友基于大数据技术提供的营销管理、供应链、项目管理等企业云服务；</a:t>
                      </a:r>
                      <a:endParaRPr lang="zh-CN" altLang="en-US" sz="900" b="0" i="0" u="none" strike="noStrike">
                        <a:solidFill>
                          <a:srgbClr val="000000"/>
                        </a:solidFill>
                        <a:effectLst/>
                        <a:latin typeface="宋体" panose="02010600030101010101" pitchFamily="2" charset="-122"/>
                        <a:ea typeface="宋体" panose="02010600030101010101" pitchFamily="2" charset="-122"/>
                      </a:endParaRPr>
                    </a:p>
                  </a:txBody>
                  <a:tcPr marL="8163" marR="8163" marT="8163" marB="0" anchor="b"/>
                </a:tc>
              </a:tr>
              <a:tr h="255387">
                <a:tc>
                  <a:txBody>
                    <a:bodyPr/>
                    <a:lstStyle/>
                    <a:p>
                      <a:pPr algn="l" fontAlgn="b"/>
                      <a:r>
                        <a:rPr lang="zh-CN" altLang="en-US" sz="1400" b="1" u="none" strike="noStrike" dirty="0">
                          <a:solidFill>
                            <a:srgbClr val="FFFF00"/>
                          </a:solidFill>
                          <a:effectLst/>
                          <a:latin typeface="黑体" panose="02010609060101010101" pitchFamily="49" charset="-122"/>
                          <a:ea typeface="黑体" panose="02010609060101010101" pitchFamily="49" charset="-122"/>
                        </a:rPr>
                        <a:t>算法</a:t>
                      </a:r>
                      <a:endParaRPr lang="zh-CN" altLang="en-US" sz="1400" b="1" i="0" u="none" strike="noStrike" dirty="0">
                        <a:solidFill>
                          <a:srgbClr val="FFFF00"/>
                        </a:solidFill>
                        <a:effectLst/>
                        <a:latin typeface="黑体" panose="02010609060101010101" pitchFamily="49" charset="-122"/>
                        <a:ea typeface="黑体" panose="02010609060101010101" pitchFamily="49" charset="-122"/>
                      </a:endParaRPr>
                    </a:p>
                  </a:txBody>
                  <a:tcPr marL="8163" marR="8163" marT="8163" marB="0" anchor="b"/>
                </a:tc>
                <a:tc>
                  <a:txBody>
                    <a:bodyPr/>
                    <a:lstStyle/>
                    <a:p>
                      <a:pPr algn="l" fontAlgn="b"/>
                      <a:r>
                        <a:rPr lang="zh-CN" altLang="en-US" sz="900" u="none" strike="noStrike">
                          <a:effectLst/>
                        </a:rPr>
                        <a:t>九章云极科技为企业提供大数据分析所需要的基础环境和常见算法库；</a:t>
                      </a:r>
                      <a:endParaRPr lang="zh-CN" altLang="en-US" sz="900" b="0" i="0" u="none" strike="noStrike">
                        <a:solidFill>
                          <a:srgbClr val="000000"/>
                        </a:solidFill>
                        <a:effectLst/>
                        <a:latin typeface="宋体" panose="02010600030101010101" pitchFamily="2" charset="-122"/>
                        <a:ea typeface="宋体" panose="02010600030101010101" pitchFamily="2" charset="-122"/>
                      </a:endParaRPr>
                    </a:p>
                  </a:txBody>
                  <a:tcPr marL="8163" marR="8163" marT="8163" marB="0" anchor="b"/>
                </a:tc>
              </a:tr>
              <a:tr h="191457">
                <a:tc>
                  <a:txBody>
                    <a:bodyPr/>
                    <a:lstStyle/>
                    <a:p>
                      <a:pPr algn="l" fontAlgn="b"/>
                      <a:r>
                        <a:rPr lang="zh-CN" altLang="en-US" sz="1400" b="1" u="none" strike="noStrike" dirty="0">
                          <a:solidFill>
                            <a:srgbClr val="FFFF00"/>
                          </a:solidFill>
                          <a:effectLst/>
                          <a:latin typeface="黑体" panose="02010609060101010101" pitchFamily="49" charset="-122"/>
                          <a:ea typeface="黑体" panose="02010609060101010101" pitchFamily="49" charset="-122"/>
                        </a:rPr>
                        <a:t>监控</a:t>
                      </a:r>
                      <a:endParaRPr lang="zh-CN" altLang="en-US" sz="1400" b="1" i="0" u="none" strike="noStrike" dirty="0">
                        <a:solidFill>
                          <a:srgbClr val="FFFF00"/>
                        </a:solidFill>
                        <a:effectLst/>
                        <a:latin typeface="黑体" panose="02010609060101010101" pitchFamily="49" charset="-122"/>
                        <a:ea typeface="黑体" panose="02010609060101010101" pitchFamily="49" charset="-122"/>
                      </a:endParaRPr>
                    </a:p>
                  </a:txBody>
                  <a:tcPr marL="8163" marR="8163" marT="8163" marB="0" anchor="b"/>
                </a:tc>
                <a:tc>
                  <a:txBody>
                    <a:bodyPr/>
                    <a:lstStyle/>
                    <a:p>
                      <a:pPr algn="l" fontAlgn="b"/>
                      <a:r>
                        <a:rPr lang="zh-CN" altLang="en-US" sz="900" u="none" strike="noStrike" dirty="0">
                          <a:effectLst/>
                        </a:rPr>
                        <a:t>并行科技开发了针对大数据基础设施的监控和性能分析工作；</a:t>
                      </a:r>
                      <a:endParaRPr lang="zh-CN" altLang="en-US" sz="900" b="0" i="0" u="none" strike="noStrike" dirty="0">
                        <a:solidFill>
                          <a:srgbClr val="000000"/>
                        </a:solidFill>
                        <a:effectLst/>
                        <a:latin typeface="宋体" panose="02010600030101010101" pitchFamily="2" charset="-122"/>
                        <a:ea typeface="宋体" panose="02010600030101010101" pitchFamily="2" charset="-122"/>
                      </a:endParaRPr>
                    </a:p>
                  </a:txBody>
                  <a:tcPr marL="8163" marR="8163" marT="8163" marB="0" anchor="b"/>
                </a:tc>
              </a:tr>
              <a:tr h="191457">
                <a:tc>
                  <a:txBody>
                    <a:bodyPr/>
                    <a:lstStyle/>
                    <a:p>
                      <a:pPr algn="l" fontAlgn="b"/>
                      <a:r>
                        <a:rPr lang="zh-CN" altLang="en-US" sz="1400" b="1" u="none" strike="noStrike" dirty="0">
                          <a:solidFill>
                            <a:srgbClr val="FFFF00"/>
                          </a:solidFill>
                          <a:effectLst/>
                          <a:latin typeface="黑体" panose="02010609060101010101" pitchFamily="49" charset="-122"/>
                          <a:ea typeface="黑体" panose="02010609060101010101" pitchFamily="49" charset="-122"/>
                        </a:rPr>
                        <a:t>非关系型数据库</a:t>
                      </a:r>
                      <a:endParaRPr lang="zh-CN" altLang="en-US" sz="1400" b="1" i="0" u="none" strike="noStrike" dirty="0">
                        <a:solidFill>
                          <a:srgbClr val="FFFF00"/>
                        </a:solidFill>
                        <a:effectLst/>
                        <a:latin typeface="黑体" panose="02010609060101010101" pitchFamily="49" charset="-122"/>
                        <a:ea typeface="黑体" panose="02010609060101010101" pitchFamily="49" charset="-122"/>
                      </a:endParaRPr>
                    </a:p>
                  </a:txBody>
                  <a:tcPr marL="8163" marR="8163" marT="8163" marB="0" anchor="b"/>
                </a:tc>
                <a:tc>
                  <a:txBody>
                    <a:bodyPr/>
                    <a:lstStyle/>
                    <a:p>
                      <a:pPr algn="l" fontAlgn="b"/>
                      <a:r>
                        <a:rPr lang="zh-CN" altLang="en-US" sz="900" u="none" strike="noStrike">
                          <a:effectLst/>
                        </a:rPr>
                        <a:t>巨彬公司分布式</a:t>
                      </a:r>
                      <a:r>
                        <a:rPr lang="en-US" sz="900" u="none" strike="noStrike">
                          <a:effectLst/>
                        </a:rPr>
                        <a:t>NOSQL</a:t>
                      </a:r>
                      <a:r>
                        <a:rPr lang="zh-CN" altLang="en-US" sz="900" u="none" strike="noStrike">
                          <a:effectLst/>
                        </a:rPr>
                        <a:t>数据库</a:t>
                      </a:r>
                      <a:r>
                        <a:rPr lang="en-US" sz="900" u="none" strike="noStrike">
                          <a:effectLst/>
                        </a:rPr>
                        <a:t>sequoiadb。</a:t>
                      </a:r>
                      <a:endParaRPr lang="en-US" sz="900" b="0" i="0" u="none" strike="noStrike">
                        <a:solidFill>
                          <a:srgbClr val="000000"/>
                        </a:solidFill>
                        <a:effectLst/>
                        <a:latin typeface="宋体" panose="02010600030101010101" pitchFamily="2" charset="-122"/>
                        <a:ea typeface="宋体" panose="02010600030101010101" pitchFamily="2" charset="-122"/>
                      </a:endParaRPr>
                    </a:p>
                  </a:txBody>
                  <a:tcPr marL="8163" marR="8163" marT="8163" marB="0" anchor="b"/>
                </a:tc>
              </a:tr>
              <a:tr h="191457">
                <a:tc>
                  <a:txBody>
                    <a:bodyPr/>
                    <a:lstStyle/>
                    <a:p>
                      <a:pPr algn="l" fontAlgn="b"/>
                      <a:r>
                        <a:rPr lang="zh-CN" altLang="en-US" sz="1400" b="1" u="none" strike="noStrike" dirty="0">
                          <a:solidFill>
                            <a:srgbClr val="FFFF00"/>
                          </a:solidFill>
                          <a:effectLst/>
                          <a:latin typeface="黑体" panose="02010609060101010101" pitchFamily="49" charset="-122"/>
                          <a:ea typeface="黑体" panose="02010609060101010101" pitchFamily="49" charset="-122"/>
                        </a:rPr>
                        <a:t>分布式存储</a:t>
                      </a:r>
                      <a:endParaRPr lang="zh-CN" altLang="en-US" sz="1400" b="1" i="0" u="none" strike="noStrike" dirty="0">
                        <a:solidFill>
                          <a:srgbClr val="FFFF00"/>
                        </a:solidFill>
                        <a:effectLst/>
                        <a:latin typeface="黑体" panose="02010609060101010101" pitchFamily="49" charset="-122"/>
                        <a:ea typeface="黑体" panose="02010609060101010101" pitchFamily="49" charset="-122"/>
                      </a:endParaRPr>
                    </a:p>
                  </a:txBody>
                  <a:tcPr marL="8163" marR="8163" marT="8163" marB="0" anchor="b"/>
                </a:tc>
                <a:tc>
                  <a:txBody>
                    <a:bodyPr/>
                    <a:lstStyle/>
                    <a:p>
                      <a:pPr algn="l" fontAlgn="b"/>
                      <a:r>
                        <a:rPr lang="zh-CN" altLang="en-US" sz="900" u="none" strike="noStrike">
                          <a:effectLst/>
                        </a:rPr>
                        <a:t>龙存科技研发分布式存储方案；</a:t>
                      </a:r>
                      <a:endParaRPr lang="zh-CN" altLang="en-US" sz="900" b="0" i="0" u="none" strike="noStrike">
                        <a:solidFill>
                          <a:srgbClr val="000000"/>
                        </a:solidFill>
                        <a:effectLst/>
                        <a:latin typeface="宋体" panose="02010600030101010101" pitchFamily="2" charset="-122"/>
                        <a:ea typeface="宋体" panose="02010600030101010101" pitchFamily="2" charset="-122"/>
                      </a:endParaRPr>
                    </a:p>
                  </a:txBody>
                  <a:tcPr marL="8163" marR="8163" marT="8163" marB="0" anchor="b"/>
                </a:tc>
              </a:tr>
              <a:tr h="627884">
                <a:tc>
                  <a:txBody>
                    <a:bodyPr/>
                    <a:lstStyle/>
                    <a:p>
                      <a:pPr algn="l" fontAlgn="b"/>
                      <a:r>
                        <a:rPr lang="zh-CN" altLang="en-US" sz="1400" b="1" u="none" strike="noStrike" dirty="0">
                          <a:solidFill>
                            <a:srgbClr val="FFFF00"/>
                          </a:solidFill>
                          <a:effectLst/>
                          <a:latin typeface="黑体" panose="02010609060101010101" pitchFamily="49" charset="-122"/>
                          <a:ea typeface="黑体" panose="02010609060101010101" pitchFamily="49" charset="-122"/>
                        </a:rPr>
                        <a:t>行业数据平台</a:t>
                      </a:r>
                      <a:endParaRPr lang="zh-CN" altLang="en-US" sz="1400" b="1" i="0" u="none" strike="noStrike" dirty="0">
                        <a:solidFill>
                          <a:srgbClr val="FFFF00"/>
                        </a:solidFill>
                        <a:effectLst/>
                        <a:latin typeface="黑体" panose="02010609060101010101" pitchFamily="49" charset="-122"/>
                        <a:ea typeface="黑体" panose="02010609060101010101" pitchFamily="49" charset="-122"/>
                      </a:endParaRPr>
                    </a:p>
                  </a:txBody>
                  <a:tcPr marL="8163" marR="8163" marT="8163" marB="0" anchor="b"/>
                </a:tc>
                <a:tc>
                  <a:txBody>
                    <a:bodyPr/>
                    <a:lstStyle/>
                    <a:p>
                      <a:pPr algn="l" fontAlgn="b"/>
                      <a:r>
                        <a:rPr lang="zh-CN" altLang="en-US" sz="900" u="none" strike="noStrike" dirty="0">
                          <a:effectLst/>
                        </a:rPr>
                        <a:t>京东、小米、</a:t>
                      </a:r>
                      <a:r>
                        <a:rPr lang="en-US" altLang="zh-CN" sz="900" u="none" strike="noStrike" dirty="0" err="1">
                          <a:effectLst/>
                        </a:rPr>
                        <a:t>Broadlink</a:t>
                      </a:r>
                      <a:r>
                        <a:rPr lang="zh-CN" altLang="en-US" sz="900" u="none" strike="noStrike" dirty="0">
                          <a:effectLst/>
                        </a:rPr>
                        <a:t>、庆科做的物联网基础设施；春雨医生、易随诊提供病患资料统一存储管理平台；博康智能与海康威视等专注于视频监控数据的采集、存储和管理；</a:t>
                      </a:r>
                      <a:endParaRPr lang="zh-CN" altLang="en-US" sz="900" b="0" i="0" u="none" strike="noStrike" dirty="0">
                        <a:solidFill>
                          <a:srgbClr val="000000"/>
                        </a:solidFill>
                        <a:effectLst/>
                        <a:latin typeface="宋体" panose="02010600030101010101" pitchFamily="2" charset="-122"/>
                        <a:ea typeface="宋体" panose="02010600030101010101" pitchFamily="2" charset="-122"/>
                      </a:endParaRPr>
                    </a:p>
                  </a:txBody>
                  <a:tcPr marL="8163" marR="8163" marT="8163" marB="0" anchor="b"/>
                </a:tc>
              </a:tr>
            </a:tbl>
          </a:graphicData>
        </a:graphic>
      </p:graphicFrame>
      <p:graphicFrame>
        <p:nvGraphicFramePr>
          <p:cNvPr id="8" name="表格 7"/>
          <p:cNvGraphicFramePr>
            <a:graphicFrameLocks noGrp="1"/>
          </p:cNvGraphicFramePr>
          <p:nvPr>
            <p:extLst>
              <p:ext uri="{D42A27DB-BD31-4B8C-83A1-F6EECF244321}">
                <p14:modId xmlns:p14="http://schemas.microsoft.com/office/powerpoint/2010/main" val="796808374"/>
              </p:ext>
            </p:extLst>
          </p:nvPr>
        </p:nvGraphicFramePr>
        <p:xfrm>
          <a:off x="251520" y="1491630"/>
          <a:ext cx="3816424" cy="1550670"/>
        </p:xfrm>
        <a:graphic>
          <a:graphicData uri="http://schemas.openxmlformats.org/drawingml/2006/table">
            <a:tbl>
              <a:tblPr>
                <a:tableStyleId>{D113A9D2-9D6B-4929-AA2D-F23B5EE8CBE7}</a:tableStyleId>
              </a:tblPr>
              <a:tblGrid>
                <a:gridCol w="1440160"/>
                <a:gridCol w="2376264"/>
              </a:tblGrid>
              <a:tr h="171450">
                <a:tc>
                  <a:txBody>
                    <a:bodyPr/>
                    <a:lstStyle/>
                    <a:p>
                      <a:pPr marL="0" algn="l" defTabSz="914400" rtl="0" eaLnBrk="1" fontAlgn="ctr" latinLnBrk="0" hangingPunct="1"/>
                      <a:r>
                        <a:rPr lang="zh-CN" altLang="en-US" sz="1400" b="1" u="none" strike="noStrike" kern="1200" dirty="0">
                          <a:solidFill>
                            <a:srgbClr val="FFFF00"/>
                          </a:solidFill>
                          <a:effectLst/>
                          <a:latin typeface="黑体" panose="02010609060101010101" pitchFamily="49" charset="-122"/>
                          <a:ea typeface="黑体" panose="02010609060101010101" pitchFamily="49" charset="-122"/>
                          <a:cs typeface="+mn-cs"/>
                        </a:rPr>
                        <a:t>图数据库</a:t>
                      </a:r>
                    </a:p>
                  </a:txBody>
                  <a:tcPr marL="9525" marR="9525" marT="9525" marB="0" anchor="b"/>
                </a:tc>
                <a:tc>
                  <a:txBody>
                    <a:bodyPr/>
                    <a:lstStyle/>
                    <a:p>
                      <a:pPr algn="l" fontAlgn="b"/>
                      <a:r>
                        <a:rPr lang="en-US" sz="1100" u="none" strike="noStrike">
                          <a:effectLst/>
                        </a:rPr>
                        <a:t>Neo4j</a:t>
                      </a:r>
                      <a:endParaRPr 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r>
              <a:tr h="171450">
                <a:tc>
                  <a:txBody>
                    <a:bodyPr/>
                    <a:lstStyle/>
                    <a:p>
                      <a:pPr marL="0" algn="l" defTabSz="914400" rtl="0" eaLnBrk="1" fontAlgn="ctr" latinLnBrk="0" hangingPunct="1"/>
                      <a:r>
                        <a:rPr lang="en-US" sz="1400" b="1" u="none" strike="noStrike" kern="1200" dirty="0">
                          <a:solidFill>
                            <a:srgbClr val="FFFF00"/>
                          </a:solidFill>
                          <a:effectLst/>
                          <a:latin typeface="黑体" panose="02010609060101010101" pitchFamily="49" charset="-122"/>
                          <a:ea typeface="黑体" panose="02010609060101010101" pitchFamily="49" charset="-122"/>
                          <a:cs typeface="+mn-cs"/>
                        </a:rPr>
                        <a:t>MPP</a:t>
                      </a:r>
                      <a:r>
                        <a:rPr lang="zh-CN" altLang="en-US" sz="1400" b="1" u="none" strike="noStrike" kern="1200" dirty="0">
                          <a:solidFill>
                            <a:srgbClr val="FFFF00"/>
                          </a:solidFill>
                          <a:effectLst/>
                          <a:latin typeface="黑体" panose="02010609060101010101" pitchFamily="49" charset="-122"/>
                          <a:ea typeface="黑体" panose="02010609060101010101" pitchFamily="49" charset="-122"/>
                          <a:cs typeface="+mn-cs"/>
                        </a:rPr>
                        <a:t>数据库</a:t>
                      </a:r>
                    </a:p>
                  </a:txBody>
                  <a:tcPr marL="9525" marR="9525" marT="9525" marB="0" anchor="b"/>
                </a:tc>
                <a:tc>
                  <a:txBody>
                    <a:bodyPr/>
                    <a:lstStyle/>
                    <a:p>
                      <a:pPr algn="l" fontAlgn="b"/>
                      <a:r>
                        <a:rPr lang="en-US" sz="1100" u="none" strike="noStrike">
                          <a:effectLst/>
                        </a:rPr>
                        <a:t>Aster data\Greenplum</a:t>
                      </a:r>
                      <a:endParaRPr 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r>
              <a:tr h="171450">
                <a:tc>
                  <a:txBody>
                    <a:bodyPr/>
                    <a:lstStyle/>
                    <a:p>
                      <a:pPr marL="0" algn="l" defTabSz="914400" rtl="0" eaLnBrk="1" fontAlgn="ctr" latinLnBrk="0" hangingPunct="1"/>
                      <a:r>
                        <a:rPr lang="en-US" sz="1400" b="1" u="none" strike="noStrike" kern="1200">
                          <a:solidFill>
                            <a:srgbClr val="FFFF00"/>
                          </a:solidFill>
                          <a:effectLst/>
                          <a:latin typeface="黑体" panose="02010609060101010101" pitchFamily="49" charset="-122"/>
                          <a:ea typeface="黑体" panose="02010609060101010101" pitchFamily="49" charset="-122"/>
                          <a:cs typeface="+mn-cs"/>
                        </a:rPr>
                        <a:t>Hadoop</a:t>
                      </a:r>
                    </a:p>
                  </a:txBody>
                  <a:tcPr marL="9525" marR="9525" marT="9525" marB="0" anchor="b"/>
                </a:tc>
                <a:tc>
                  <a:txBody>
                    <a:bodyPr/>
                    <a:lstStyle/>
                    <a:p>
                      <a:pPr algn="l" fontAlgn="b"/>
                      <a:r>
                        <a:rPr lang="en-US" sz="1100" u="none" strike="noStrike">
                          <a:effectLst/>
                        </a:rPr>
                        <a:t>Cloudera\MapR\Cleversafe\StackIQ</a:t>
                      </a:r>
                      <a:endParaRPr 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r>
              <a:tr h="171450">
                <a:tc>
                  <a:txBody>
                    <a:bodyPr/>
                    <a:lstStyle/>
                    <a:p>
                      <a:pPr marL="0" algn="l" defTabSz="914400" rtl="0" eaLnBrk="1" fontAlgn="ctr" latinLnBrk="0" hangingPunct="1"/>
                      <a:r>
                        <a:rPr lang="en-US" sz="1400" b="1" u="none" strike="noStrike" kern="1200">
                          <a:solidFill>
                            <a:srgbClr val="FFFF00"/>
                          </a:solidFill>
                          <a:effectLst/>
                          <a:latin typeface="黑体" panose="02010609060101010101" pitchFamily="49" charset="-122"/>
                          <a:ea typeface="黑体" panose="02010609060101010101" pitchFamily="49" charset="-122"/>
                          <a:cs typeface="+mn-cs"/>
                        </a:rPr>
                        <a:t>NewSQL</a:t>
                      </a:r>
                    </a:p>
                  </a:txBody>
                  <a:tcPr marL="9525" marR="9525" marT="9525" marB="0" anchor="b"/>
                </a:tc>
                <a:tc>
                  <a:txBody>
                    <a:bodyPr/>
                    <a:lstStyle/>
                    <a:p>
                      <a:pPr algn="l" fontAlgn="b"/>
                      <a:r>
                        <a:rPr lang="en-US" sz="1100" u="none" strike="noStrike">
                          <a:effectLst/>
                        </a:rPr>
                        <a:t>VoltDB</a:t>
                      </a:r>
                      <a:endParaRPr 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r>
              <a:tr h="171450">
                <a:tc>
                  <a:txBody>
                    <a:bodyPr/>
                    <a:lstStyle/>
                    <a:p>
                      <a:pPr marL="0" algn="l" defTabSz="914400" rtl="0" eaLnBrk="1" fontAlgn="ctr" latinLnBrk="0" hangingPunct="1"/>
                      <a:r>
                        <a:rPr lang="zh-CN" altLang="en-US" sz="1400" b="1" u="none" strike="noStrike" kern="1200">
                          <a:solidFill>
                            <a:srgbClr val="FFFF00"/>
                          </a:solidFill>
                          <a:effectLst/>
                          <a:latin typeface="黑体" panose="02010609060101010101" pitchFamily="49" charset="-122"/>
                          <a:ea typeface="黑体" panose="02010609060101010101" pitchFamily="49" charset="-122"/>
                          <a:cs typeface="+mn-cs"/>
                        </a:rPr>
                        <a:t>关系型数据库并行实现</a:t>
                      </a:r>
                    </a:p>
                  </a:txBody>
                  <a:tcPr marL="9525" marR="9525" marT="9525" marB="0" anchor="b"/>
                </a:tc>
                <a:tc>
                  <a:txBody>
                    <a:bodyPr/>
                    <a:lstStyle/>
                    <a:p>
                      <a:pPr algn="l" fontAlgn="b"/>
                      <a:r>
                        <a:rPr lang="zh-CN" altLang="en-US" sz="1100" u="none" strike="noStrike">
                          <a:effectLst/>
                        </a:rPr>
                        <a:t>微软</a:t>
                      </a:r>
                      <a:r>
                        <a:rPr lang="en-US" sz="1100" u="none" strike="noStrike">
                          <a:effectLst/>
                        </a:rPr>
                        <a:t>Dryad</a:t>
                      </a:r>
                      <a:endParaRPr 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r>
              <a:tr h="171450">
                <a:tc>
                  <a:txBody>
                    <a:bodyPr/>
                    <a:lstStyle/>
                    <a:p>
                      <a:pPr marL="0" algn="l" defTabSz="914400" rtl="0" eaLnBrk="1" fontAlgn="ctr" latinLnBrk="0" hangingPunct="1"/>
                      <a:r>
                        <a:rPr lang="zh-CN" altLang="en-US" sz="1400" b="1" u="none" strike="noStrike" kern="1200" dirty="0">
                          <a:solidFill>
                            <a:srgbClr val="FFFF00"/>
                          </a:solidFill>
                          <a:effectLst/>
                          <a:latin typeface="黑体" panose="02010609060101010101" pitchFamily="49" charset="-122"/>
                          <a:ea typeface="黑体" panose="02010609060101010101" pitchFamily="49" charset="-122"/>
                          <a:cs typeface="+mn-cs"/>
                        </a:rPr>
                        <a:t>云存储</a:t>
                      </a:r>
                    </a:p>
                  </a:txBody>
                  <a:tcPr marL="9525" marR="9525" marT="9525" marB="0" anchor="b"/>
                </a:tc>
                <a:tc>
                  <a:txBody>
                    <a:bodyPr/>
                    <a:lstStyle/>
                    <a:p>
                      <a:pPr algn="l" fontAlgn="b"/>
                      <a:r>
                        <a:rPr lang="en-US" sz="1100" u="none" strike="noStrike" dirty="0">
                          <a:effectLst/>
                        </a:rPr>
                        <a:t>Box\Dropbox;</a:t>
                      </a:r>
                      <a:endParaRPr lang="en-US" sz="11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b"/>
                </a:tc>
              </a:tr>
            </a:tbl>
          </a:graphicData>
        </a:graphic>
      </p:graphicFrame>
    </p:spTree>
    <p:extLst>
      <p:ext uri="{BB962C8B-B14F-4D97-AF65-F5344CB8AC3E}">
        <p14:creationId xmlns:p14="http://schemas.microsoft.com/office/powerpoint/2010/main" val="2804171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跨平台技术架构对比分析</a:t>
            </a:r>
            <a:endParaRPr lang="zh-CN" altLang="en-US" dirty="0"/>
          </a:p>
        </p:txBody>
      </p:sp>
      <p:sp>
        <p:nvSpPr>
          <p:cNvPr id="3" name="文本框 2"/>
          <p:cNvSpPr txBox="1"/>
          <p:nvPr/>
        </p:nvSpPr>
        <p:spPr>
          <a:xfrm>
            <a:off x="5741838" y="736640"/>
            <a:ext cx="2339102" cy="461665"/>
          </a:xfrm>
          <a:prstGeom prst="rect">
            <a:avLst/>
          </a:prstGeom>
          <a:noFill/>
        </p:spPr>
        <p:txBody>
          <a:bodyPr wrap="none" rtlCol="0">
            <a:spAutoFit/>
          </a:bodyPr>
          <a:lstStyle/>
          <a:p>
            <a:r>
              <a:rPr lang="zh-CN" altLang="en-US" sz="2400" dirty="0" smtClean="0">
                <a:solidFill>
                  <a:srgbClr val="C00000"/>
                </a:solidFill>
                <a:latin typeface="黑体" panose="02010609060101010101" pitchFamily="49" charset="-122"/>
                <a:ea typeface="黑体" panose="02010609060101010101" pitchFamily="49" charset="-122"/>
              </a:rPr>
              <a:t>国内大数据市场</a:t>
            </a:r>
            <a:endParaRPr lang="zh-CN" altLang="en-US" sz="2400" dirty="0">
              <a:solidFill>
                <a:srgbClr val="C00000"/>
              </a:solidFill>
              <a:latin typeface="黑体" panose="02010609060101010101" pitchFamily="49" charset="-122"/>
              <a:ea typeface="黑体" panose="02010609060101010101" pitchFamily="49" charset="-122"/>
            </a:endParaRPr>
          </a:p>
        </p:txBody>
      </p:sp>
      <p:sp>
        <p:nvSpPr>
          <p:cNvPr id="4" name="文本框 3"/>
          <p:cNvSpPr txBox="1"/>
          <p:nvPr/>
        </p:nvSpPr>
        <p:spPr>
          <a:xfrm>
            <a:off x="611560" y="741933"/>
            <a:ext cx="2339102" cy="461665"/>
          </a:xfrm>
          <a:prstGeom prst="rect">
            <a:avLst/>
          </a:prstGeom>
          <a:noFill/>
        </p:spPr>
        <p:txBody>
          <a:bodyPr wrap="none" rtlCol="0">
            <a:spAutoFit/>
          </a:bodyPr>
          <a:lstStyle/>
          <a:p>
            <a:r>
              <a:rPr lang="zh-CN" altLang="en-US" sz="2400" dirty="0" smtClean="0">
                <a:solidFill>
                  <a:srgbClr val="C00000"/>
                </a:solidFill>
                <a:latin typeface="黑体" panose="02010609060101010101" pitchFamily="49" charset="-122"/>
                <a:ea typeface="黑体" panose="02010609060101010101" pitchFamily="49" charset="-122"/>
              </a:rPr>
              <a:t>全球大数据市场</a:t>
            </a:r>
            <a:endParaRPr lang="zh-CN" altLang="en-US" sz="2400" dirty="0">
              <a:solidFill>
                <a:srgbClr val="C00000"/>
              </a:solidFill>
              <a:latin typeface="黑体" panose="02010609060101010101" pitchFamily="49" charset="-122"/>
              <a:ea typeface="黑体" panose="02010609060101010101" pitchFamily="49" charset="-122"/>
            </a:endParaRPr>
          </a:p>
        </p:txBody>
      </p:sp>
      <p:sp>
        <p:nvSpPr>
          <p:cNvPr id="5" name="文本框 4"/>
          <p:cNvSpPr txBox="1"/>
          <p:nvPr/>
        </p:nvSpPr>
        <p:spPr>
          <a:xfrm>
            <a:off x="6588224" y="1563638"/>
            <a:ext cx="646331" cy="369332"/>
          </a:xfrm>
          <a:prstGeom prst="rect">
            <a:avLst/>
          </a:prstGeom>
          <a:noFill/>
        </p:spPr>
        <p:txBody>
          <a:bodyPr wrap="none" rtlCol="0">
            <a:spAutoFit/>
          </a:bodyPr>
          <a:lstStyle/>
          <a:p>
            <a:r>
              <a:rPr lang="zh-CN" altLang="en-US" dirty="0" smtClean="0"/>
              <a:t>空缺</a:t>
            </a:r>
            <a:endParaRPr lang="zh-CN" altLang="en-US" dirty="0"/>
          </a:p>
        </p:txBody>
      </p:sp>
      <p:sp>
        <p:nvSpPr>
          <p:cNvPr id="10" name="文本框 9"/>
          <p:cNvSpPr txBox="1"/>
          <p:nvPr/>
        </p:nvSpPr>
        <p:spPr>
          <a:xfrm>
            <a:off x="179512" y="1203598"/>
            <a:ext cx="5256585" cy="3416320"/>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en-US" altLang="zh-CN" sz="1200" dirty="0" smtClean="0">
                <a:latin typeface="微软雅黑" panose="020B0503020204020204" pitchFamily="34" charset="-122"/>
                <a:ea typeface="微软雅黑" panose="020B0503020204020204" pitchFamily="34" charset="-122"/>
              </a:rPr>
              <a:t>IBM</a:t>
            </a:r>
            <a:r>
              <a:rPr lang="zh-CN" altLang="en-US" sz="1200" dirty="0" smtClean="0">
                <a:latin typeface="微软雅黑" panose="020B0503020204020204" pitchFamily="34" charset="-122"/>
                <a:ea typeface="微软雅黑" panose="020B0503020204020204" pitchFamily="34" charset="-122"/>
              </a:rPr>
              <a:t>在</a:t>
            </a:r>
            <a:r>
              <a:rPr lang="en-US" altLang="zh-CN" sz="1200" dirty="0" smtClean="0">
                <a:latin typeface="微软雅黑" panose="020B0503020204020204" pitchFamily="34" charset="-122"/>
                <a:ea typeface="微软雅黑" panose="020B0503020204020204" pitchFamily="34" charset="-122"/>
              </a:rPr>
              <a:t>DB2</a:t>
            </a:r>
            <a:r>
              <a:rPr lang="zh-CN" altLang="en-US" sz="1200" dirty="0" smtClean="0">
                <a:latin typeface="微软雅黑" panose="020B0503020204020204" pitchFamily="34" charset="-122"/>
                <a:ea typeface="微软雅黑" panose="020B0503020204020204" pitchFamily="34" charset="-122"/>
              </a:rPr>
              <a:t>中集成了</a:t>
            </a:r>
            <a:r>
              <a:rPr lang="en-US" altLang="zh-CN" sz="1200" dirty="0" smtClean="0">
                <a:latin typeface="微软雅黑" panose="020B0503020204020204" pitchFamily="34" charset="-122"/>
                <a:ea typeface="微软雅黑" panose="020B0503020204020204" pitchFamily="34" charset="-122"/>
              </a:rPr>
              <a:t>BLU</a:t>
            </a:r>
            <a:r>
              <a:rPr lang="zh-CN" altLang="en-US" sz="1200" dirty="0" smtClean="0">
                <a:latin typeface="微软雅黑" panose="020B0503020204020204" pitchFamily="34" charset="-122"/>
                <a:ea typeface="微软雅黑" panose="020B0503020204020204" pitchFamily="34" charset="-122"/>
              </a:rPr>
              <a:t>技术、列式优化和并行向量处理等技术，以内存计算大幅提升数据分析效率。</a:t>
            </a:r>
            <a:endParaRPr lang="en-US" altLang="zh-CN" sz="1200" dirty="0" smtClean="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Ø"/>
            </a:pPr>
            <a:r>
              <a:rPr lang="zh-CN" altLang="en-US" sz="1200" dirty="0" smtClean="0">
                <a:latin typeface="微软雅黑" panose="020B0503020204020204" pitchFamily="34" charset="-122"/>
                <a:ea typeface="微软雅黑" panose="020B0503020204020204" pitchFamily="34" charset="-122"/>
              </a:rPr>
              <a:t>微软推出了基于</a:t>
            </a:r>
            <a:r>
              <a:rPr lang="en-US" altLang="zh-CN" sz="1200" dirty="0" smtClean="0">
                <a:latin typeface="微软雅黑" panose="020B0503020204020204" pitchFamily="34" charset="-122"/>
                <a:ea typeface="微软雅黑" panose="020B0503020204020204" pitchFamily="34" charset="-122"/>
              </a:rPr>
              <a:t>Hadoop</a:t>
            </a:r>
            <a:r>
              <a:rPr lang="zh-CN" altLang="en-US" sz="1200" dirty="0" smtClean="0">
                <a:latin typeface="微软雅黑" panose="020B0503020204020204" pitchFamily="34" charset="-122"/>
                <a:ea typeface="微软雅黑" panose="020B0503020204020204" pitchFamily="34" charset="-122"/>
              </a:rPr>
              <a:t>的大数据处理的组件，实现了</a:t>
            </a:r>
            <a:r>
              <a:rPr lang="en-US" altLang="zh-CN" sz="1200" dirty="0" smtClean="0">
                <a:latin typeface="微软雅黑" panose="020B0503020204020204" pitchFamily="34" charset="-122"/>
                <a:ea typeface="微软雅黑" panose="020B0503020204020204" pitchFamily="34" charset="-122"/>
              </a:rPr>
              <a:t>SQL Server</a:t>
            </a:r>
            <a:r>
              <a:rPr lang="zh-CN" altLang="en-US" sz="1200" dirty="0" smtClean="0">
                <a:latin typeface="微软雅黑" panose="020B0503020204020204" pitchFamily="34" charset="-122"/>
                <a:ea typeface="微软雅黑" panose="020B0503020204020204" pitchFamily="34" charset="-122"/>
              </a:rPr>
              <a:t>与</a:t>
            </a:r>
            <a:r>
              <a:rPr lang="en-US" altLang="zh-CN" sz="1200" dirty="0" smtClean="0">
                <a:latin typeface="微软雅黑" panose="020B0503020204020204" pitchFamily="34" charset="-122"/>
                <a:ea typeface="微软雅黑" panose="020B0503020204020204" pitchFamily="34" charset="-122"/>
              </a:rPr>
              <a:t>Hadoop</a:t>
            </a:r>
            <a:r>
              <a:rPr lang="zh-CN" altLang="en-US" sz="1200" dirty="0" smtClean="0">
                <a:latin typeface="微软雅黑" panose="020B0503020204020204" pitchFamily="34" charset="-122"/>
                <a:ea typeface="微软雅黑" panose="020B0503020204020204" pitchFamily="34" charset="-122"/>
              </a:rPr>
              <a:t>的连接；推出</a:t>
            </a:r>
            <a:r>
              <a:rPr lang="en-US" altLang="zh-CN" sz="1200" dirty="0" smtClean="0">
                <a:latin typeface="微软雅黑" panose="020B0503020204020204" pitchFamily="34" charset="-122"/>
                <a:ea typeface="微软雅黑" panose="020B0503020204020204" pitchFamily="34" charset="-122"/>
              </a:rPr>
              <a:t>LINQ Pack</a:t>
            </a:r>
            <a:r>
              <a:rPr lang="zh-CN" altLang="en-US" sz="1200" dirty="0" smtClean="0">
                <a:latin typeface="微软雅黑" panose="020B0503020204020204" pitchFamily="34" charset="-122"/>
                <a:ea typeface="微软雅黑" panose="020B0503020204020204" pitchFamily="34" charset="-122"/>
              </a:rPr>
              <a:t>、</a:t>
            </a:r>
            <a:r>
              <a:rPr lang="en-US" altLang="zh-CN" sz="1200" dirty="0" smtClean="0">
                <a:latin typeface="微软雅黑" panose="020B0503020204020204" pitchFamily="34" charset="-122"/>
                <a:ea typeface="微软雅黑" panose="020B0503020204020204" pitchFamily="34" charset="-122"/>
              </a:rPr>
              <a:t>Project</a:t>
            </a:r>
            <a:r>
              <a:rPr lang="zh-CN" altLang="en-US" sz="1200" dirty="0" smtClean="0">
                <a:latin typeface="微软雅黑" panose="020B0503020204020204" pitchFamily="34" charset="-122"/>
                <a:ea typeface="微软雅黑" panose="020B0503020204020204" pitchFamily="34" charset="-122"/>
              </a:rPr>
              <a:t>“</a:t>
            </a:r>
            <a:r>
              <a:rPr lang="en-US" altLang="zh-CN" sz="1200" dirty="0" smtClean="0">
                <a:latin typeface="微软雅黑" panose="020B0503020204020204" pitchFamily="34" charset="-122"/>
                <a:ea typeface="微软雅黑" panose="020B0503020204020204" pitchFamily="34" charset="-122"/>
              </a:rPr>
              <a:t>Daytona</a:t>
            </a:r>
            <a:r>
              <a:rPr lang="zh-CN" altLang="en-US" sz="1200" dirty="0" smtClean="0">
                <a:latin typeface="微软雅黑" panose="020B0503020204020204" pitchFamily="34" charset="-122"/>
                <a:ea typeface="微软雅黑" panose="020B0503020204020204" pitchFamily="34" charset="-122"/>
              </a:rPr>
              <a:t>”以及</a:t>
            </a:r>
            <a:r>
              <a:rPr lang="en-US" altLang="zh-CN" sz="1200" dirty="0" smtClean="0">
                <a:latin typeface="微软雅黑" panose="020B0503020204020204" pitchFamily="34" charset="-122"/>
                <a:ea typeface="微软雅黑" panose="020B0503020204020204" pitchFamily="34" charset="-122"/>
              </a:rPr>
              <a:t>Excel </a:t>
            </a:r>
            <a:r>
              <a:rPr lang="en-US" altLang="zh-CN" sz="1200" dirty="0" err="1" smtClean="0">
                <a:latin typeface="微软雅黑" panose="020B0503020204020204" pitchFamily="34" charset="-122"/>
                <a:ea typeface="微软雅黑" panose="020B0503020204020204" pitchFamily="34" charset="-122"/>
              </a:rPr>
              <a:t>DataScope</a:t>
            </a:r>
            <a:r>
              <a:rPr lang="zh-CN" altLang="en-US" sz="1200" dirty="0" smtClean="0">
                <a:latin typeface="微软雅黑" panose="020B0503020204020204" pitchFamily="34" charset="-122"/>
                <a:ea typeface="微软雅黑" panose="020B0503020204020204" pitchFamily="34" charset="-122"/>
              </a:rPr>
              <a:t>，让用户可以在</a:t>
            </a:r>
            <a:r>
              <a:rPr lang="en-US" altLang="zh-CN" sz="1200" dirty="0" smtClean="0">
                <a:latin typeface="微软雅黑" panose="020B0503020204020204" pitchFamily="34" charset="-122"/>
                <a:ea typeface="微软雅黑" panose="020B0503020204020204" pitchFamily="34" charset="-122"/>
              </a:rPr>
              <a:t>Windows Azure</a:t>
            </a:r>
            <a:r>
              <a:rPr lang="zh-CN" altLang="en-US" sz="1200" dirty="0" smtClean="0">
                <a:latin typeface="微软雅黑" panose="020B0503020204020204" pitchFamily="34" charset="-122"/>
                <a:ea typeface="微软雅黑" panose="020B0503020204020204" pitchFamily="34" charset="-122"/>
              </a:rPr>
              <a:t>云上进行大数据分析；</a:t>
            </a:r>
            <a:endParaRPr lang="en-US" altLang="zh-CN" sz="1200" dirty="0" smtClean="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Ø"/>
            </a:pPr>
            <a:r>
              <a:rPr lang="zh-CN" altLang="en-US" sz="1200" dirty="0" smtClean="0">
                <a:latin typeface="微软雅黑" panose="020B0503020204020204" pitchFamily="34" charset="-122"/>
                <a:ea typeface="微软雅黑" panose="020B0503020204020204" pitchFamily="34" charset="-122"/>
              </a:rPr>
              <a:t>微软收购</a:t>
            </a:r>
            <a:r>
              <a:rPr lang="en-US" altLang="zh-CN" sz="1200" dirty="0" smtClean="0">
                <a:latin typeface="微软雅黑" panose="020B0503020204020204" pitchFamily="34" charset="-122"/>
                <a:ea typeface="微软雅黑" panose="020B0503020204020204" pitchFamily="34" charset="-122"/>
              </a:rPr>
              <a:t>R</a:t>
            </a:r>
            <a:r>
              <a:rPr lang="zh-CN" altLang="en-US" sz="1200" dirty="0" smtClean="0">
                <a:latin typeface="微软雅黑" panose="020B0503020204020204" pitchFamily="34" charset="-122"/>
                <a:ea typeface="微软雅黑" panose="020B0503020204020204" pitchFamily="34" charset="-122"/>
              </a:rPr>
              <a:t>语言的商业版本提供商</a:t>
            </a:r>
            <a:r>
              <a:rPr lang="en-US" altLang="zh-CN" sz="1200" dirty="0" smtClean="0">
                <a:latin typeface="微软雅黑" panose="020B0503020204020204" pitchFamily="34" charset="-122"/>
                <a:ea typeface="微软雅黑" panose="020B0503020204020204" pitchFamily="34" charset="-122"/>
              </a:rPr>
              <a:t>Revolution</a:t>
            </a:r>
            <a:r>
              <a:rPr lang="en-US" altLang="zh-CN" sz="1200" dirty="0">
                <a:latin typeface="微软雅黑" panose="020B0503020204020204" pitchFamily="34" charset="-122"/>
                <a:ea typeface="微软雅黑" panose="020B0503020204020204" pitchFamily="34" charset="-122"/>
              </a:rPr>
              <a:t> </a:t>
            </a:r>
            <a:r>
              <a:rPr lang="en-US" altLang="zh-CN" sz="1200" dirty="0" smtClean="0">
                <a:latin typeface="微软雅黑" panose="020B0503020204020204" pitchFamily="34" charset="-122"/>
                <a:ea typeface="微软雅黑" panose="020B0503020204020204" pitchFamily="34" charset="-122"/>
              </a:rPr>
              <a:t>Analytics</a:t>
            </a:r>
            <a:r>
              <a:rPr lang="zh-CN" altLang="en-US" sz="1200" dirty="0" smtClean="0">
                <a:latin typeface="微软雅黑" panose="020B0503020204020204" pitchFamily="34" charset="-122"/>
                <a:ea typeface="微软雅黑" panose="020B0503020204020204" pitchFamily="34" charset="-122"/>
              </a:rPr>
              <a:t>，加强数据分析方面的能力建设；</a:t>
            </a:r>
            <a:endParaRPr lang="en-US" altLang="zh-CN" sz="1200" dirty="0" smtClean="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Ø"/>
            </a:pPr>
            <a:r>
              <a:rPr lang="en-US" altLang="zh-CN" sz="1200" dirty="0" smtClean="0">
                <a:latin typeface="微软雅黑" panose="020B0503020204020204" pitchFamily="34" charset="-122"/>
                <a:ea typeface="微软雅黑" panose="020B0503020204020204" pitchFamily="34" charset="-122"/>
              </a:rPr>
              <a:t>SAS</a:t>
            </a:r>
            <a:r>
              <a:rPr lang="zh-CN" altLang="en-US" sz="1200" dirty="0" smtClean="0">
                <a:latin typeface="微软雅黑" panose="020B0503020204020204" pitchFamily="34" charset="-122"/>
                <a:ea typeface="微软雅黑" panose="020B0503020204020204" pitchFamily="34" charset="-122"/>
              </a:rPr>
              <a:t>通过与</a:t>
            </a:r>
            <a:r>
              <a:rPr lang="en-US" altLang="zh-CN" sz="1200" dirty="0" smtClean="0">
                <a:latin typeface="微软雅黑" panose="020B0503020204020204" pitchFamily="34" charset="-122"/>
                <a:ea typeface="微软雅黑" panose="020B0503020204020204" pitchFamily="34" charset="-122"/>
              </a:rPr>
              <a:t>Hadoop</a:t>
            </a:r>
            <a:r>
              <a:rPr lang="zh-CN" altLang="en-US" sz="1200" dirty="0" smtClean="0">
                <a:latin typeface="微软雅黑" panose="020B0503020204020204" pitchFamily="34" charset="-122"/>
                <a:ea typeface="微软雅黑" panose="020B0503020204020204" pitchFamily="34" charset="-122"/>
              </a:rPr>
              <a:t>的集成，为客户提供分布式的分析产品；</a:t>
            </a:r>
            <a:endParaRPr lang="en-US" altLang="zh-CN" sz="1200" dirty="0" smtClean="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Ø"/>
            </a:pPr>
            <a:r>
              <a:rPr lang="en-US" altLang="zh-CN" sz="1200" dirty="0" smtClean="0">
                <a:latin typeface="微软雅黑" panose="020B0503020204020204" pitchFamily="34" charset="-122"/>
                <a:ea typeface="微软雅黑" panose="020B0503020204020204" pitchFamily="34" charset="-122"/>
              </a:rPr>
              <a:t>1010data</a:t>
            </a:r>
            <a:r>
              <a:rPr lang="zh-CN" altLang="en-US" sz="1200" dirty="0" smtClean="0">
                <a:latin typeface="微软雅黑" panose="020B0503020204020204" pitchFamily="34" charset="-122"/>
                <a:ea typeface="微软雅黑" panose="020B0503020204020204" pitchFamily="34" charset="-122"/>
              </a:rPr>
              <a:t>公司提供基于云计算平台的数据分析服务；</a:t>
            </a:r>
            <a:endParaRPr lang="en-US" altLang="zh-CN" sz="1200" dirty="0" smtClean="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Ø"/>
            </a:pPr>
            <a:r>
              <a:rPr lang="en-US" altLang="zh-CN" sz="1200" dirty="0" err="1" smtClean="0">
                <a:latin typeface="微软雅黑" panose="020B0503020204020204" pitchFamily="34" charset="-122"/>
                <a:ea typeface="微软雅黑" panose="020B0503020204020204" pitchFamily="34" charset="-122"/>
              </a:rPr>
              <a:t>Talend</a:t>
            </a:r>
            <a:r>
              <a:rPr lang="zh-CN" altLang="en-US" sz="1200" dirty="0" smtClean="0">
                <a:latin typeface="微软雅黑" panose="020B0503020204020204" pitchFamily="34" charset="-122"/>
                <a:ea typeface="微软雅黑" panose="020B0503020204020204" pitchFamily="34" charset="-122"/>
              </a:rPr>
              <a:t>公司针对数据集成提供专业的</a:t>
            </a:r>
            <a:r>
              <a:rPr lang="en-US" altLang="zh-CN" sz="1200" dirty="0" smtClean="0">
                <a:latin typeface="微软雅黑" panose="020B0503020204020204" pitchFamily="34" charset="-122"/>
                <a:ea typeface="微软雅黑" panose="020B0503020204020204" pitchFamily="34" charset="-122"/>
              </a:rPr>
              <a:t>ETL</a:t>
            </a:r>
            <a:r>
              <a:rPr lang="zh-CN" altLang="en-US" sz="1200" dirty="0" smtClean="0">
                <a:latin typeface="微软雅黑" panose="020B0503020204020204" pitchFamily="34" charset="-122"/>
                <a:ea typeface="微软雅黑" panose="020B0503020204020204" pitchFamily="34" charset="-122"/>
              </a:rPr>
              <a:t>工具和主数据管理云服务；</a:t>
            </a:r>
            <a:endParaRPr lang="en-US" altLang="zh-CN" sz="1200" dirty="0" smtClean="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Ø"/>
            </a:pPr>
            <a:r>
              <a:rPr lang="zh-CN" altLang="en-US" sz="1200" dirty="0" smtClean="0">
                <a:latin typeface="微软雅黑" panose="020B0503020204020204" pitchFamily="34" charset="-122"/>
                <a:ea typeface="微软雅黑" panose="020B0503020204020204" pitchFamily="34" charset="-122"/>
              </a:rPr>
              <a:t>惠普推出了针对</a:t>
            </a:r>
            <a:r>
              <a:rPr lang="en-US" altLang="zh-CN" sz="1200" dirty="0" smtClean="0">
                <a:latin typeface="微软雅黑" panose="020B0503020204020204" pitchFamily="34" charset="-122"/>
                <a:ea typeface="微软雅黑" panose="020B0503020204020204" pitchFamily="34" charset="-122"/>
              </a:rPr>
              <a:t>Hadoop</a:t>
            </a:r>
            <a:r>
              <a:rPr lang="zh-CN" altLang="en-US" sz="1200" dirty="0" smtClean="0">
                <a:latin typeface="微软雅黑" panose="020B0503020204020204" pitchFamily="34" charset="-122"/>
                <a:ea typeface="微软雅黑" panose="020B0503020204020204" pitchFamily="34" charset="-122"/>
              </a:rPr>
              <a:t>平台优化的</a:t>
            </a:r>
            <a:r>
              <a:rPr lang="en-US" altLang="zh-CN" sz="1200" dirty="0" err="1" smtClean="0">
                <a:latin typeface="微软雅黑" panose="020B0503020204020204" pitchFamily="34" charset="-122"/>
                <a:ea typeface="微软雅黑" panose="020B0503020204020204" pitchFamily="34" charset="-122"/>
              </a:rPr>
              <a:t>AppSystem</a:t>
            </a:r>
            <a:r>
              <a:rPr lang="en-US" altLang="zh-CN" sz="1200" dirty="0" smtClean="0">
                <a:latin typeface="微软雅黑" panose="020B0503020204020204" pitchFamily="34" charset="-122"/>
                <a:ea typeface="微软雅黑" panose="020B0503020204020204" pitchFamily="34" charset="-122"/>
              </a:rPr>
              <a:t> for Apache Hadoop</a:t>
            </a:r>
            <a:r>
              <a:rPr lang="zh-CN" altLang="en-US" sz="1200" dirty="0" smtClean="0">
                <a:latin typeface="微软雅黑" panose="020B0503020204020204" pitchFamily="34" charset="-122"/>
                <a:ea typeface="微软雅黑" panose="020B0503020204020204" pitchFamily="34" charset="-122"/>
              </a:rPr>
              <a:t>，提供包括底层硬件、</a:t>
            </a:r>
            <a:r>
              <a:rPr lang="en-US" altLang="zh-CN" sz="1200" dirty="0" smtClean="0">
                <a:latin typeface="微软雅黑" panose="020B0503020204020204" pitchFamily="34" charset="-122"/>
                <a:ea typeface="微软雅黑" panose="020B0503020204020204" pitchFamily="34" charset="-122"/>
              </a:rPr>
              <a:t>Hadoop</a:t>
            </a:r>
            <a:r>
              <a:rPr lang="zh-CN" altLang="en-US" sz="1200" dirty="0" smtClean="0">
                <a:latin typeface="微软雅黑" panose="020B0503020204020204" pitchFamily="34" charset="-122"/>
                <a:ea typeface="微软雅黑" panose="020B0503020204020204" pitchFamily="34" charset="-122"/>
              </a:rPr>
              <a:t>和实时数据分析的一体式解决方案。</a:t>
            </a:r>
            <a:endParaRPr lang="en-US" altLang="zh-CN" sz="1200" dirty="0" smtClean="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2522585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开源情况对比分析</a:t>
            </a:r>
            <a:endParaRPr lang="zh-CN" altLang="en-US" dirty="0"/>
          </a:p>
        </p:txBody>
      </p:sp>
      <p:sp>
        <p:nvSpPr>
          <p:cNvPr id="3" name="文本框 2"/>
          <p:cNvSpPr txBox="1"/>
          <p:nvPr/>
        </p:nvSpPr>
        <p:spPr>
          <a:xfrm>
            <a:off x="5741838" y="736640"/>
            <a:ext cx="2339102" cy="461665"/>
          </a:xfrm>
          <a:prstGeom prst="rect">
            <a:avLst/>
          </a:prstGeom>
          <a:noFill/>
        </p:spPr>
        <p:txBody>
          <a:bodyPr wrap="none" rtlCol="0">
            <a:spAutoFit/>
          </a:bodyPr>
          <a:lstStyle/>
          <a:p>
            <a:r>
              <a:rPr lang="zh-CN" altLang="en-US" sz="2400" dirty="0" smtClean="0">
                <a:solidFill>
                  <a:srgbClr val="C00000"/>
                </a:solidFill>
                <a:latin typeface="黑体" panose="02010609060101010101" pitchFamily="49" charset="-122"/>
                <a:ea typeface="黑体" panose="02010609060101010101" pitchFamily="49" charset="-122"/>
              </a:rPr>
              <a:t>国内大数据市场</a:t>
            </a:r>
            <a:endParaRPr lang="zh-CN" altLang="en-US" sz="2400" dirty="0">
              <a:solidFill>
                <a:srgbClr val="C00000"/>
              </a:solidFill>
              <a:latin typeface="黑体" panose="02010609060101010101" pitchFamily="49" charset="-122"/>
              <a:ea typeface="黑体" panose="02010609060101010101" pitchFamily="49" charset="-122"/>
            </a:endParaRPr>
          </a:p>
        </p:txBody>
      </p:sp>
      <p:sp>
        <p:nvSpPr>
          <p:cNvPr id="4" name="文本框 3"/>
          <p:cNvSpPr txBox="1"/>
          <p:nvPr/>
        </p:nvSpPr>
        <p:spPr>
          <a:xfrm>
            <a:off x="611560" y="741933"/>
            <a:ext cx="2339102" cy="461665"/>
          </a:xfrm>
          <a:prstGeom prst="rect">
            <a:avLst/>
          </a:prstGeom>
          <a:noFill/>
        </p:spPr>
        <p:txBody>
          <a:bodyPr wrap="none" rtlCol="0">
            <a:spAutoFit/>
          </a:bodyPr>
          <a:lstStyle/>
          <a:p>
            <a:r>
              <a:rPr lang="zh-CN" altLang="en-US" sz="2400" dirty="0" smtClean="0">
                <a:solidFill>
                  <a:srgbClr val="C00000"/>
                </a:solidFill>
                <a:latin typeface="黑体" panose="02010609060101010101" pitchFamily="49" charset="-122"/>
                <a:ea typeface="黑体" panose="02010609060101010101" pitchFamily="49" charset="-122"/>
              </a:rPr>
              <a:t>全球大数据市场</a:t>
            </a:r>
            <a:endParaRPr lang="zh-CN" altLang="en-US" sz="2400" dirty="0">
              <a:solidFill>
                <a:srgbClr val="C00000"/>
              </a:solidFill>
              <a:latin typeface="黑体" panose="02010609060101010101" pitchFamily="49" charset="-122"/>
              <a:ea typeface="黑体" panose="02010609060101010101" pitchFamily="49" charset="-122"/>
            </a:endParaRPr>
          </a:p>
        </p:txBody>
      </p:sp>
      <p:sp>
        <p:nvSpPr>
          <p:cNvPr id="5" name="文本框 4"/>
          <p:cNvSpPr txBox="1"/>
          <p:nvPr/>
        </p:nvSpPr>
        <p:spPr>
          <a:xfrm>
            <a:off x="6588224" y="1563638"/>
            <a:ext cx="646331" cy="369332"/>
          </a:xfrm>
          <a:prstGeom prst="rect">
            <a:avLst/>
          </a:prstGeom>
          <a:noFill/>
        </p:spPr>
        <p:txBody>
          <a:bodyPr wrap="none" rtlCol="0">
            <a:spAutoFit/>
          </a:bodyPr>
          <a:lstStyle/>
          <a:p>
            <a:r>
              <a:rPr lang="zh-CN" altLang="en-US" dirty="0" smtClean="0"/>
              <a:t>空缺</a:t>
            </a:r>
            <a:endParaRPr lang="zh-CN" altLang="en-US" dirty="0"/>
          </a:p>
        </p:txBody>
      </p:sp>
      <p:sp>
        <p:nvSpPr>
          <p:cNvPr id="10" name="文本框 9"/>
          <p:cNvSpPr txBox="1"/>
          <p:nvPr/>
        </p:nvSpPr>
        <p:spPr>
          <a:xfrm>
            <a:off x="179512" y="1203598"/>
            <a:ext cx="5256585" cy="3416320"/>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en-US" altLang="zh-CN" sz="1200" dirty="0" smtClean="0">
                <a:latin typeface="微软雅黑" panose="020B0503020204020204" pitchFamily="34" charset="-122"/>
                <a:ea typeface="微软雅黑" panose="020B0503020204020204" pitchFamily="34" charset="-122"/>
              </a:rPr>
              <a:t>Hadoop</a:t>
            </a:r>
            <a:r>
              <a:rPr lang="zh-CN" altLang="en-US" sz="1200" dirty="0" smtClean="0">
                <a:latin typeface="微软雅黑" panose="020B0503020204020204" pitchFamily="34" charset="-122"/>
                <a:ea typeface="微软雅黑" panose="020B0503020204020204" pitchFamily="34" charset="-122"/>
              </a:rPr>
              <a:t>。起源于雅虎公司，是当前主流的大数据存储和处理平台，实现了分布式的计算框架</a:t>
            </a:r>
            <a:r>
              <a:rPr lang="en-US" altLang="zh-CN" sz="1200" dirty="0" err="1" smtClean="0">
                <a:latin typeface="微软雅黑" panose="020B0503020204020204" pitchFamily="34" charset="-122"/>
                <a:ea typeface="微软雅黑" panose="020B0503020204020204" pitchFamily="34" charset="-122"/>
              </a:rPr>
              <a:t>MapReduce</a:t>
            </a:r>
            <a:r>
              <a:rPr lang="zh-CN" altLang="en-US" sz="1200" dirty="0" smtClean="0">
                <a:latin typeface="微软雅黑" panose="020B0503020204020204" pitchFamily="34" charset="-122"/>
                <a:ea typeface="微软雅黑" panose="020B0503020204020204" pitchFamily="34" charset="-122"/>
              </a:rPr>
              <a:t>和文件存储系统</a:t>
            </a:r>
            <a:r>
              <a:rPr lang="en-US" altLang="zh-CN" sz="1200" dirty="0" smtClean="0">
                <a:latin typeface="微软雅黑" panose="020B0503020204020204" pitchFamily="34" charset="-122"/>
                <a:ea typeface="微软雅黑" panose="020B0503020204020204" pitchFamily="34" charset="-122"/>
              </a:rPr>
              <a:t>HDFS</a:t>
            </a:r>
            <a:r>
              <a:rPr lang="zh-CN" altLang="en-US" sz="1200" dirty="0" smtClean="0">
                <a:latin typeface="微软雅黑" panose="020B0503020204020204" pitchFamily="34" charset="-122"/>
                <a:ea typeface="微软雅黑" panose="020B0503020204020204" pitchFamily="34" charset="-122"/>
              </a:rPr>
              <a:t>。</a:t>
            </a:r>
            <a:endParaRPr lang="en-US" altLang="zh-CN" sz="1200" dirty="0" smtClean="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Ø"/>
            </a:pPr>
            <a:r>
              <a:rPr lang="en-US" altLang="zh-CN" sz="1200" dirty="0" smtClean="0">
                <a:latin typeface="微软雅黑" panose="020B0503020204020204" pitchFamily="34" charset="-122"/>
                <a:ea typeface="微软雅黑" panose="020B0503020204020204" pitchFamily="34" charset="-122"/>
              </a:rPr>
              <a:t>Spark</a:t>
            </a:r>
            <a:r>
              <a:rPr lang="zh-CN" altLang="en-US" sz="1200" dirty="0" smtClean="0">
                <a:latin typeface="微软雅黑" panose="020B0503020204020204" pitchFamily="34" charset="-122"/>
                <a:ea typeface="微软雅黑" panose="020B0503020204020204" pitchFamily="34" charset="-122"/>
              </a:rPr>
              <a:t>。诞生于加州伯克利大学</a:t>
            </a:r>
            <a:r>
              <a:rPr lang="en-US" altLang="zh-CN" sz="1200" dirty="0" smtClean="0">
                <a:latin typeface="微软雅黑" panose="020B0503020204020204" pitchFamily="34" charset="-122"/>
                <a:ea typeface="微软雅黑" panose="020B0503020204020204" pitchFamily="34" charset="-122"/>
              </a:rPr>
              <a:t>AMP</a:t>
            </a:r>
            <a:r>
              <a:rPr lang="zh-CN" altLang="en-US" sz="1200" dirty="0" smtClean="0">
                <a:latin typeface="微软雅黑" panose="020B0503020204020204" pitchFamily="34" charset="-122"/>
                <a:ea typeface="微软雅黑" panose="020B0503020204020204" pitchFamily="34" charset="-122"/>
              </a:rPr>
              <a:t>实验室，是新一代大数据分布式处理框架，以高效的内存计算著称，逐渐成为大数据处理环节的主流平台。</a:t>
            </a:r>
            <a:endParaRPr lang="en-US" altLang="zh-CN" sz="1200" dirty="0" smtClean="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Ø"/>
            </a:pPr>
            <a:r>
              <a:rPr lang="en-US" altLang="zh-CN" sz="1200" dirty="0" smtClean="0">
                <a:latin typeface="微软雅黑" panose="020B0503020204020204" pitchFamily="34" charset="-122"/>
                <a:ea typeface="微软雅黑" panose="020B0503020204020204" pitchFamily="34" charset="-122"/>
              </a:rPr>
              <a:t>MongoDB</a:t>
            </a:r>
            <a:r>
              <a:rPr lang="zh-CN" altLang="en-US" sz="1200" dirty="0" smtClean="0">
                <a:latin typeface="微软雅黑" panose="020B0503020204020204" pitchFamily="34" charset="-122"/>
                <a:ea typeface="微软雅黑" panose="020B0503020204020204" pitchFamily="34" charset="-122"/>
              </a:rPr>
              <a:t>。由</a:t>
            </a:r>
            <a:r>
              <a:rPr lang="en-US" altLang="zh-CN" sz="1200" dirty="0" smtClean="0">
                <a:latin typeface="微软雅黑" panose="020B0503020204020204" pitchFamily="34" charset="-122"/>
                <a:ea typeface="微软雅黑" panose="020B0503020204020204" pitchFamily="34" charset="-122"/>
              </a:rPr>
              <a:t>10gen</a:t>
            </a:r>
            <a:r>
              <a:rPr lang="zh-CN" altLang="en-US" sz="1200" dirty="0" smtClean="0">
                <a:latin typeface="微软雅黑" panose="020B0503020204020204" pitchFamily="34" charset="-122"/>
                <a:ea typeface="微软雅黑" panose="020B0503020204020204" pitchFamily="34" charset="-122"/>
              </a:rPr>
              <a:t>公司开发，著名的分布式</a:t>
            </a:r>
            <a:r>
              <a:rPr lang="en-US" altLang="zh-CN" sz="1200" dirty="0" smtClean="0">
                <a:latin typeface="微软雅黑" panose="020B0503020204020204" pitchFamily="34" charset="-122"/>
                <a:ea typeface="微软雅黑" panose="020B0503020204020204" pitchFamily="34" charset="-122"/>
              </a:rPr>
              <a:t>NoSQL</a:t>
            </a:r>
            <a:r>
              <a:rPr lang="zh-CN" altLang="en-US" sz="1200" dirty="0" smtClean="0">
                <a:latin typeface="微软雅黑" panose="020B0503020204020204" pitchFamily="34" charset="-122"/>
                <a:ea typeface="微软雅黑" panose="020B0503020204020204" pitchFamily="34" charset="-122"/>
              </a:rPr>
              <a:t>数据库，由于功能丰富，在使用方面最接近关系数据库。</a:t>
            </a:r>
            <a:endParaRPr lang="en-US" altLang="zh-CN" sz="1200" dirty="0" smtClean="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Ø"/>
            </a:pPr>
            <a:r>
              <a:rPr lang="en-US" altLang="zh-CN" sz="1200" dirty="0" smtClean="0">
                <a:latin typeface="微软雅黑" panose="020B0503020204020204" pitchFamily="34" charset="-122"/>
                <a:ea typeface="微软雅黑" panose="020B0503020204020204" pitchFamily="34" charset="-122"/>
              </a:rPr>
              <a:t>Storm</a:t>
            </a:r>
            <a:r>
              <a:rPr lang="zh-CN" altLang="en-US" sz="1200" dirty="0" smtClean="0">
                <a:latin typeface="微软雅黑" panose="020B0503020204020204" pitchFamily="34" charset="-122"/>
                <a:ea typeface="微软雅黑" panose="020B0503020204020204" pitchFamily="34" charset="-122"/>
              </a:rPr>
              <a:t>。有推特开发的大数据流式分析解决方案，在接收数据的同时就进行计算和分析，具备一定的故障处理能力。</a:t>
            </a:r>
            <a:endParaRPr lang="en-US" altLang="zh-CN" sz="1200" dirty="0" smtClean="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Ø"/>
            </a:pPr>
            <a:r>
              <a:rPr lang="en-US" altLang="zh-CN" sz="1200" dirty="0" smtClean="0">
                <a:latin typeface="微软雅黑" panose="020B0503020204020204" pitchFamily="34" charset="-122"/>
                <a:ea typeface="微软雅黑" panose="020B0503020204020204" pitchFamily="34" charset="-122"/>
              </a:rPr>
              <a:t>Mahout</a:t>
            </a:r>
            <a:r>
              <a:rPr lang="zh-CN" altLang="en-US" sz="1200" dirty="0" smtClean="0">
                <a:latin typeface="微软雅黑" panose="020B0503020204020204" pitchFamily="34" charset="-122"/>
                <a:ea typeface="微软雅黑" panose="020B0503020204020204" pitchFamily="34" charset="-122"/>
              </a:rPr>
              <a:t>。数据挖掘工具，起源于</a:t>
            </a:r>
            <a:r>
              <a:rPr lang="en-US" altLang="zh-CN" sz="1200" dirty="0" smtClean="0">
                <a:latin typeface="微软雅黑" panose="020B0503020204020204" pitchFamily="34" charset="-122"/>
                <a:ea typeface="微软雅黑" panose="020B0503020204020204" pitchFamily="34" charset="-122"/>
              </a:rPr>
              <a:t>Apache</a:t>
            </a:r>
            <a:r>
              <a:rPr lang="zh-CN" altLang="en-US" sz="1200" dirty="0" smtClean="0">
                <a:latin typeface="微软雅黑" panose="020B0503020204020204" pitchFamily="34" charset="-122"/>
                <a:ea typeface="微软雅黑" panose="020B0503020204020204" pitchFamily="34" charset="-122"/>
              </a:rPr>
              <a:t>基金会，实现了一个分布式机器学习算法的集合。</a:t>
            </a:r>
            <a:endParaRPr lang="en-US" altLang="zh-CN" sz="1200" dirty="0" smtClean="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Ø"/>
            </a:pPr>
            <a:r>
              <a:rPr lang="en-US" altLang="zh-CN" sz="1200" dirty="0" err="1" smtClean="0">
                <a:latin typeface="微软雅黑" panose="020B0503020204020204" pitchFamily="34" charset="-122"/>
                <a:ea typeface="微软雅黑" panose="020B0503020204020204" pitchFamily="34" charset="-122"/>
              </a:rPr>
              <a:t>Solr</a:t>
            </a:r>
            <a:r>
              <a:rPr lang="zh-CN" altLang="en-US" sz="1200" dirty="0" smtClean="0">
                <a:latin typeface="微软雅黑" panose="020B0503020204020204" pitchFamily="34" charset="-122"/>
                <a:ea typeface="微软雅黑" panose="020B0503020204020204" pitchFamily="34" charset="-122"/>
              </a:rPr>
              <a:t>。起源于</a:t>
            </a:r>
            <a:r>
              <a:rPr lang="en-US" altLang="zh-CN" sz="1200" dirty="0" smtClean="0">
                <a:latin typeface="微软雅黑" panose="020B0503020204020204" pitchFamily="34" charset="-122"/>
                <a:ea typeface="微软雅黑" panose="020B0503020204020204" pitchFamily="34" charset="-122"/>
              </a:rPr>
              <a:t>Apache </a:t>
            </a:r>
            <a:r>
              <a:rPr lang="en-US" altLang="zh-CN" sz="1200" dirty="0" err="1" smtClean="0">
                <a:latin typeface="微软雅黑" panose="020B0503020204020204" pitchFamily="34" charset="-122"/>
                <a:ea typeface="微软雅黑" panose="020B0503020204020204" pitchFamily="34" charset="-122"/>
              </a:rPr>
              <a:t>Lucene</a:t>
            </a:r>
            <a:r>
              <a:rPr lang="zh-CN" altLang="en-US" sz="1200" dirty="0" smtClean="0">
                <a:latin typeface="微软雅黑" panose="020B0503020204020204" pitchFamily="34" charset="-122"/>
                <a:ea typeface="微软雅黑" panose="020B0503020204020204" pitchFamily="34" charset="-122"/>
              </a:rPr>
              <a:t>项目的开源企业搜索平台，功能包括全文检索、命中标示和分面搜索等。</a:t>
            </a:r>
            <a:endParaRPr lang="en-US" altLang="zh-CN" sz="1200" dirty="0" smtClean="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4068145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分析层对比分析</a:t>
            </a:r>
            <a:endParaRPr lang="zh-CN" altLang="en-US" dirty="0"/>
          </a:p>
        </p:txBody>
      </p:sp>
      <p:sp>
        <p:nvSpPr>
          <p:cNvPr id="3" name="文本框 2"/>
          <p:cNvSpPr txBox="1"/>
          <p:nvPr/>
        </p:nvSpPr>
        <p:spPr>
          <a:xfrm>
            <a:off x="5741838" y="736640"/>
            <a:ext cx="2339102" cy="461665"/>
          </a:xfrm>
          <a:prstGeom prst="rect">
            <a:avLst/>
          </a:prstGeom>
          <a:noFill/>
        </p:spPr>
        <p:txBody>
          <a:bodyPr wrap="none" rtlCol="0">
            <a:spAutoFit/>
          </a:bodyPr>
          <a:lstStyle/>
          <a:p>
            <a:r>
              <a:rPr lang="zh-CN" altLang="en-US" sz="2400" dirty="0" smtClean="0">
                <a:solidFill>
                  <a:srgbClr val="C00000"/>
                </a:solidFill>
                <a:latin typeface="黑体" panose="02010609060101010101" pitchFamily="49" charset="-122"/>
                <a:ea typeface="黑体" panose="02010609060101010101" pitchFamily="49" charset="-122"/>
              </a:rPr>
              <a:t>国内大数据市场</a:t>
            </a:r>
            <a:endParaRPr lang="zh-CN" altLang="en-US" sz="2400" dirty="0">
              <a:solidFill>
                <a:srgbClr val="C00000"/>
              </a:solidFill>
              <a:latin typeface="黑体" panose="02010609060101010101" pitchFamily="49" charset="-122"/>
              <a:ea typeface="黑体" panose="02010609060101010101" pitchFamily="49" charset="-122"/>
            </a:endParaRPr>
          </a:p>
        </p:txBody>
      </p:sp>
      <p:sp>
        <p:nvSpPr>
          <p:cNvPr id="4" name="文本框 3"/>
          <p:cNvSpPr txBox="1"/>
          <p:nvPr/>
        </p:nvSpPr>
        <p:spPr>
          <a:xfrm>
            <a:off x="611560" y="741933"/>
            <a:ext cx="2339102" cy="461665"/>
          </a:xfrm>
          <a:prstGeom prst="rect">
            <a:avLst/>
          </a:prstGeom>
          <a:noFill/>
        </p:spPr>
        <p:txBody>
          <a:bodyPr wrap="none" rtlCol="0">
            <a:spAutoFit/>
          </a:bodyPr>
          <a:lstStyle/>
          <a:p>
            <a:r>
              <a:rPr lang="zh-CN" altLang="en-US" sz="2400" dirty="0" smtClean="0">
                <a:solidFill>
                  <a:srgbClr val="C00000"/>
                </a:solidFill>
                <a:latin typeface="黑体" panose="02010609060101010101" pitchFamily="49" charset="-122"/>
                <a:ea typeface="黑体" panose="02010609060101010101" pitchFamily="49" charset="-122"/>
              </a:rPr>
              <a:t>全球大数据市场</a:t>
            </a:r>
            <a:endParaRPr lang="zh-CN" altLang="en-US" sz="2400" dirty="0">
              <a:solidFill>
                <a:srgbClr val="C00000"/>
              </a:solidFill>
              <a:latin typeface="黑体" panose="02010609060101010101" pitchFamily="49" charset="-122"/>
              <a:ea typeface="黑体" panose="02010609060101010101" pitchFamily="49" charset="-122"/>
            </a:endParaRPr>
          </a:p>
        </p:txBody>
      </p:sp>
      <p:sp>
        <p:nvSpPr>
          <p:cNvPr id="5" name="文本框 4"/>
          <p:cNvSpPr txBox="1"/>
          <p:nvPr/>
        </p:nvSpPr>
        <p:spPr>
          <a:xfrm>
            <a:off x="6588224" y="1563638"/>
            <a:ext cx="646331" cy="369332"/>
          </a:xfrm>
          <a:prstGeom prst="rect">
            <a:avLst/>
          </a:prstGeom>
          <a:noFill/>
        </p:spPr>
        <p:txBody>
          <a:bodyPr wrap="none" rtlCol="0">
            <a:spAutoFit/>
          </a:bodyPr>
          <a:lstStyle/>
          <a:p>
            <a:r>
              <a:rPr lang="zh-CN" altLang="en-US" dirty="0" smtClean="0"/>
              <a:t>空缺</a:t>
            </a:r>
            <a:endParaRPr lang="zh-CN" altLang="en-US" dirty="0"/>
          </a:p>
        </p:txBody>
      </p:sp>
      <p:pic>
        <p:nvPicPr>
          <p:cNvPr id="6" name="图片 5"/>
          <p:cNvPicPr>
            <a:picLocks noChangeAspect="1"/>
          </p:cNvPicPr>
          <p:nvPr/>
        </p:nvPicPr>
        <p:blipFill>
          <a:blip r:embed="rId2"/>
          <a:stretch>
            <a:fillRect/>
          </a:stretch>
        </p:blipFill>
        <p:spPr>
          <a:xfrm>
            <a:off x="544865" y="1270232"/>
            <a:ext cx="4811594" cy="3528045"/>
          </a:xfrm>
          <a:prstGeom prst="rect">
            <a:avLst/>
          </a:prstGeom>
        </p:spPr>
      </p:pic>
      <p:sp>
        <p:nvSpPr>
          <p:cNvPr id="7" name="文本框 6"/>
          <p:cNvSpPr txBox="1"/>
          <p:nvPr/>
        </p:nvSpPr>
        <p:spPr>
          <a:xfrm>
            <a:off x="179512" y="1270231"/>
            <a:ext cx="5400600" cy="3759299"/>
          </a:xfrm>
          <a:prstGeom prst="rect">
            <a:avLst/>
          </a:prstGeom>
        </p:spPr>
        <p:style>
          <a:lnRef idx="3">
            <a:schemeClr val="lt1"/>
          </a:lnRef>
          <a:fillRef idx="1">
            <a:schemeClr val="accent1"/>
          </a:fillRef>
          <a:effectRef idx="1">
            <a:schemeClr val="accent1"/>
          </a:effectRef>
          <a:fontRef idx="minor">
            <a:schemeClr val="lt1"/>
          </a:fontRef>
        </p:style>
        <p:txBody>
          <a:bodyPr wrap="square" rtlCol="0">
            <a:spAutoFit/>
          </a:bodyPr>
          <a:lstStyle/>
          <a:p>
            <a:pPr marL="228600" indent="-228600">
              <a:lnSpc>
                <a:spcPct val="150000"/>
              </a:lnSpc>
              <a:buFont typeface="+mj-lt"/>
              <a:buAutoNum type="arabicPeriod"/>
            </a:pPr>
            <a:r>
              <a:rPr lang="zh-CN" altLang="en-US" sz="1000" dirty="0" smtClean="0"/>
              <a:t>甲骨文宣布收购 </a:t>
            </a:r>
            <a:r>
              <a:rPr lang="en-US" altLang="zh-CN" sz="1000" dirty="0" err="1" smtClean="0"/>
              <a:t>Endeca</a:t>
            </a:r>
            <a:r>
              <a:rPr lang="en-US" altLang="zh-CN" sz="1000" dirty="0" smtClean="0"/>
              <a:t> Technologies</a:t>
            </a:r>
            <a:r>
              <a:rPr lang="zh-CN" altLang="en-US" sz="1000" dirty="0" smtClean="0"/>
              <a:t>，为企业用户提供非结构化数据的搜索和管理服务。</a:t>
            </a:r>
            <a:endParaRPr lang="en-US" altLang="zh-CN" sz="1000" dirty="0" smtClean="0"/>
          </a:p>
          <a:p>
            <a:pPr marL="228600" indent="-228600">
              <a:lnSpc>
                <a:spcPct val="150000"/>
              </a:lnSpc>
              <a:buFont typeface="+mj-lt"/>
              <a:buAutoNum type="arabicPeriod"/>
            </a:pPr>
            <a:r>
              <a:rPr lang="en-US" altLang="zh-CN" sz="1000" dirty="0" smtClean="0"/>
              <a:t>SAP</a:t>
            </a:r>
            <a:r>
              <a:rPr lang="zh-CN" altLang="en-US" sz="1000" dirty="0" smtClean="0"/>
              <a:t>推出了</a:t>
            </a:r>
            <a:r>
              <a:rPr lang="en-US" altLang="zh-CN" sz="1000" dirty="0" smtClean="0"/>
              <a:t>Hana</a:t>
            </a:r>
            <a:r>
              <a:rPr lang="zh-CN" altLang="en-US" sz="1000" dirty="0" smtClean="0"/>
              <a:t>平台，能够对非结构化数据进行高速分析，是大数据内存计算的代表性技术之一。</a:t>
            </a:r>
            <a:endParaRPr lang="en-US" altLang="zh-CN" sz="1000" dirty="0" smtClean="0"/>
          </a:p>
          <a:p>
            <a:pPr marL="228600" indent="-228600">
              <a:lnSpc>
                <a:spcPct val="150000"/>
              </a:lnSpc>
              <a:buFont typeface="+mj-lt"/>
              <a:buAutoNum type="arabicPeriod"/>
            </a:pPr>
            <a:r>
              <a:rPr lang="en-US" altLang="zh-CN" sz="1000" dirty="0" smtClean="0"/>
              <a:t>Google</a:t>
            </a:r>
            <a:r>
              <a:rPr lang="zh-CN" altLang="en-US" sz="1000" dirty="0" smtClean="0"/>
              <a:t>推出企业级大数据分析云服务</a:t>
            </a:r>
            <a:r>
              <a:rPr lang="en-US" altLang="zh-CN" sz="1000" dirty="0" err="1" smtClean="0"/>
              <a:t>BigQuery</a:t>
            </a:r>
            <a:r>
              <a:rPr lang="zh-CN" altLang="en-US" sz="1000" dirty="0" smtClean="0"/>
              <a:t>，用来在云端处理大数据，帮助企业在云平台上分析数据、构建应用和分享服务。</a:t>
            </a:r>
            <a:endParaRPr lang="en-US" altLang="zh-CN" sz="1000" dirty="0" smtClean="0"/>
          </a:p>
          <a:p>
            <a:pPr marL="228600" indent="-228600">
              <a:lnSpc>
                <a:spcPct val="150000"/>
              </a:lnSpc>
              <a:buFont typeface="+mj-lt"/>
              <a:buAutoNum type="arabicPeriod"/>
            </a:pPr>
            <a:r>
              <a:rPr lang="en-US" altLang="zh-CN" sz="1000" dirty="0" err="1" smtClean="0"/>
              <a:t>Dataminr</a:t>
            </a:r>
            <a:r>
              <a:rPr lang="zh-CN" altLang="en-US" sz="1000" dirty="0" smtClean="0"/>
              <a:t>公司通过对社会化媒体进行分析，为金融行业与政府部门提供服务，曾在股市下跌前三分钟，预知黑莓股票将被抛售。</a:t>
            </a:r>
            <a:endParaRPr lang="en-US" altLang="zh-CN" sz="1000" dirty="0" smtClean="0"/>
          </a:p>
          <a:p>
            <a:pPr marL="228600" indent="-228600">
              <a:lnSpc>
                <a:spcPct val="150000"/>
              </a:lnSpc>
              <a:buFont typeface="+mj-lt"/>
              <a:buAutoNum type="arabicPeriod"/>
            </a:pPr>
            <a:r>
              <a:rPr lang="en-US" altLang="zh-CN" sz="1000" dirty="0" err="1" smtClean="0"/>
              <a:t>Splunk</a:t>
            </a:r>
            <a:r>
              <a:rPr lang="zh-CN" altLang="en-US" sz="1000" dirty="0" smtClean="0"/>
              <a:t>。专注于日志分析，首家上市的新兴大数据公司，首个交易日市值即突破</a:t>
            </a:r>
            <a:r>
              <a:rPr lang="en-US" altLang="zh-CN" sz="1000" dirty="0" smtClean="0"/>
              <a:t>30</a:t>
            </a:r>
            <a:r>
              <a:rPr lang="zh-CN" altLang="en-US" sz="1000" dirty="0" smtClean="0"/>
              <a:t>亿美元。</a:t>
            </a:r>
            <a:endParaRPr lang="en-US" altLang="zh-CN" sz="1000" dirty="0" smtClean="0"/>
          </a:p>
          <a:p>
            <a:pPr marL="228600" indent="-228600">
              <a:lnSpc>
                <a:spcPct val="150000"/>
              </a:lnSpc>
              <a:buFont typeface="+mj-lt"/>
              <a:buAutoNum type="arabicPeriod"/>
            </a:pPr>
            <a:r>
              <a:rPr lang="en-US" altLang="zh-CN" sz="1000" dirty="0" err="1" smtClean="0"/>
              <a:t>Palantir</a:t>
            </a:r>
            <a:r>
              <a:rPr lang="en-US" altLang="zh-CN" sz="1000" dirty="0" smtClean="0"/>
              <a:t> Technologies</a:t>
            </a:r>
            <a:r>
              <a:rPr lang="zh-CN" altLang="en-US" sz="1000" dirty="0" smtClean="0"/>
              <a:t>。数据分析工具提供商，旗下</a:t>
            </a:r>
            <a:r>
              <a:rPr lang="en-US" altLang="zh-CN" sz="1000" dirty="0" err="1" smtClean="0"/>
              <a:t>Palantir</a:t>
            </a:r>
            <a:r>
              <a:rPr lang="en-US" altLang="zh-CN" sz="1000" dirty="0" smtClean="0"/>
              <a:t> Gotham</a:t>
            </a:r>
            <a:r>
              <a:rPr lang="zh-CN" altLang="en-US" sz="1000" dirty="0" smtClean="0"/>
              <a:t>系统主要用于反恐，协助美国中央情报局发现本</a:t>
            </a:r>
            <a:r>
              <a:rPr lang="en-US" altLang="zh-CN" sz="1000" dirty="0" smtClean="0"/>
              <a:t>.</a:t>
            </a:r>
            <a:r>
              <a:rPr lang="zh-CN" altLang="en-US" sz="1000" dirty="0" smtClean="0"/>
              <a:t>拉登行踪；</a:t>
            </a:r>
            <a:r>
              <a:rPr lang="en-US" altLang="zh-CN" sz="1000" dirty="0" err="1" smtClean="0"/>
              <a:t>Palantir</a:t>
            </a:r>
            <a:r>
              <a:rPr lang="en-US" altLang="zh-CN" sz="1000" dirty="0" smtClean="0"/>
              <a:t> Metropolis </a:t>
            </a:r>
            <a:r>
              <a:rPr lang="zh-CN" altLang="en-US" sz="1000" dirty="0" smtClean="0"/>
              <a:t>则主要为对冲基金、银行等提供服务。</a:t>
            </a:r>
            <a:endParaRPr lang="en-US" altLang="zh-CN" sz="1000" dirty="0" smtClean="0"/>
          </a:p>
          <a:p>
            <a:pPr marL="228600" indent="-228600">
              <a:lnSpc>
                <a:spcPct val="150000"/>
              </a:lnSpc>
              <a:buFont typeface="+mj-lt"/>
              <a:buAutoNum type="arabicPeriod"/>
            </a:pPr>
            <a:r>
              <a:rPr lang="zh-CN" altLang="en-US" sz="1000" dirty="0" smtClean="0"/>
              <a:t>为行业尤其是政府、金融等行业提供解决方案，</a:t>
            </a:r>
            <a:r>
              <a:rPr lang="en-US" altLang="zh-CN" sz="1000" dirty="0" smtClean="0"/>
              <a:t>2014</a:t>
            </a:r>
            <a:r>
              <a:rPr lang="zh-CN" altLang="en-US" sz="1000" dirty="0" smtClean="0"/>
              <a:t>年底以</a:t>
            </a:r>
            <a:r>
              <a:rPr lang="en-US" altLang="zh-CN" sz="1000" dirty="0" smtClean="0"/>
              <a:t>150</a:t>
            </a:r>
            <a:r>
              <a:rPr lang="zh-CN" altLang="en-US" sz="1000" dirty="0" smtClean="0"/>
              <a:t>亿美元估值完成融资。</a:t>
            </a:r>
            <a:endParaRPr lang="en-US" altLang="zh-CN" sz="1000" dirty="0" smtClean="0"/>
          </a:p>
          <a:p>
            <a:pPr marL="228600" indent="-228600">
              <a:lnSpc>
                <a:spcPct val="150000"/>
              </a:lnSpc>
              <a:buFont typeface="+mj-lt"/>
              <a:buAutoNum type="arabicPeriod"/>
            </a:pPr>
            <a:r>
              <a:rPr lang="en-US" altLang="zh-CN" sz="1000" dirty="0" smtClean="0"/>
              <a:t>Clear story</a:t>
            </a:r>
            <a:r>
              <a:rPr lang="zh-CN" altLang="en-US" sz="1000" dirty="0" smtClean="0"/>
              <a:t>为客户提供数据整合工具，可以整合包括</a:t>
            </a:r>
            <a:r>
              <a:rPr lang="en-US" altLang="zh-CN" sz="1000" dirty="0" smtClean="0"/>
              <a:t>Facebook</a:t>
            </a:r>
            <a:r>
              <a:rPr lang="zh-CN" altLang="en-US" sz="1000" dirty="0" smtClean="0"/>
              <a:t>在内的多种数据源。</a:t>
            </a:r>
            <a:endParaRPr lang="en-US" altLang="zh-CN" sz="1000" dirty="0" smtClean="0"/>
          </a:p>
          <a:p>
            <a:pPr marL="228600" indent="-228600">
              <a:lnSpc>
                <a:spcPct val="150000"/>
              </a:lnSpc>
              <a:buFont typeface="+mj-lt"/>
              <a:buAutoNum type="arabicPeriod"/>
            </a:pPr>
            <a:r>
              <a:rPr lang="en-US" altLang="zh-CN" sz="1000" dirty="0" err="1" smtClean="0"/>
              <a:t>Affectiva</a:t>
            </a:r>
            <a:r>
              <a:rPr lang="en-US" altLang="zh-CN" sz="1000" dirty="0" smtClean="0"/>
              <a:t> </a:t>
            </a:r>
            <a:r>
              <a:rPr lang="zh-CN" altLang="en-US" sz="1000" dirty="0" smtClean="0"/>
              <a:t>专注于人脸表情识别，商业媒体评为发展最快的创业公司之一。</a:t>
            </a:r>
            <a:r>
              <a:rPr lang="en-US" altLang="zh-CN" sz="1000" dirty="0" smtClean="0"/>
              <a:t>2012</a:t>
            </a:r>
            <a:r>
              <a:rPr lang="zh-CN" altLang="en-US" sz="1000" dirty="0" smtClean="0"/>
              <a:t>年美国总统竞选期间，</a:t>
            </a:r>
            <a:r>
              <a:rPr lang="en-US" altLang="zh-CN" sz="1000" dirty="0" err="1" smtClean="0"/>
              <a:t>Affectiva</a:t>
            </a:r>
            <a:r>
              <a:rPr lang="zh-CN" altLang="en-US" sz="1000" dirty="0" smtClean="0"/>
              <a:t>追踪人们观看奥巴马和罗姆尼辩论片段的表情，结果以</a:t>
            </a:r>
            <a:r>
              <a:rPr lang="en-US" altLang="zh-CN" sz="1000" dirty="0" smtClean="0"/>
              <a:t>73%</a:t>
            </a:r>
            <a:r>
              <a:rPr lang="zh-CN" altLang="en-US" sz="1000" dirty="0" smtClean="0"/>
              <a:t>正确率判断出了选民投票结果。</a:t>
            </a:r>
            <a:endParaRPr lang="zh-CN" altLang="en-US" sz="1000" dirty="0"/>
          </a:p>
        </p:txBody>
      </p:sp>
      <p:graphicFrame>
        <p:nvGraphicFramePr>
          <p:cNvPr id="8" name="表格 7"/>
          <p:cNvGraphicFramePr>
            <a:graphicFrameLocks noGrp="1"/>
          </p:cNvGraphicFramePr>
          <p:nvPr>
            <p:extLst>
              <p:ext uri="{D42A27DB-BD31-4B8C-83A1-F6EECF244321}">
                <p14:modId xmlns:p14="http://schemas.microsoft.com/office/powerpoint/2010/main" val="3912600478"/>
              </p:ext>
            </p:extLst>
          </p:nvPr>
        </p:nvGraphicFramePr>
        <p:xfrm>
          <a:off x="5741838" y="1295322"/>
          <a:ext cx="3294658" cy="2862053"/>
        </p:xfrm>
        <a:graphic>
          <a:graphicData uri="http://schemas.openxmlformats.org/drawingml/2006/table">
            <a:tbl>
              <a:tblPr>
                <a:tableStyleId>{638B1855-1B75-4FBE-930C-398BA8C253C6}</a:tableStyleId>
              </a:tblPr>
              <a:tblGrid>
                <a:gridCol w="774378"/>
                <a:gridCol w="2520280"/>
              </a:tblGrid>
              <a:tr h="472458">
                <a:tc>
                  <a:txBody>
                    <a:bodyPr/>
                    <a:lstStyle/>
                    <a:p>
                      <a:pPr algn="l" fontAlgn="b"/>
                      <a:r>
                        <a:rPr lang="zh-CN" altLang="en-US" sz="1200" u="none" strike="noStrike">
                          <a:effectLst/>
                          <a:latin typeface="黑体" panose="02010609060101010101" pitchFamily="49" charset="-122"/>
                          <a:ea typeface="黑体" panose="02010609060101010101" pitchFamily="49" charset="-122"/>
                        </a:rPr>
                        <a:t>商业智能类</a:t>
                      </a:r>
                      <a:endParaRPr lang="zh-CN" altLang="en-US" sz="1200" b="0" i="0" u="none" strike="noStrike">
                        <a:solidFill>
                          <a:srgbClr val="000000"/>
                        </a:solidFill>
                        <a:effectLst/>
                        <a:latin typeface="黑体" panose="02010609060101010101" pitchFamily="49" charset="-122"/>
                        <a:ea typeface="黑体" panose="02010609060101010101" pitchFamily="49" charset="-122"/>
                      </a:endParaRPr>
                    </a:p>
                  </a:txBody>
                  <a:tcPr marL="4432" marR="4432" marT="4432" marB="0" anchor="b"/>
                </a:tc>
                <a:tc>
                  <a:txBody>
                    <a:bodyPr/>
                    <a:lstStyle/>
                    <a:p>
                      <a:pPr algn="l" fontAlgn="b"/>
                      <a:r>
                        <a:rPr lang="zh-CN" altLang="en-US" sz="1200" u="none" strike="noStrike">
                          <a:effectLst/>
                          <a:latin typeface="黑体" panose="02010609060101010101" pitchFamily="49" charset="-122"/>
                          <a:ea typeface="黑体" panose="02010609060101010101" pitchFamily="49" charset="-122"/>
                        </a:rPr>
                        <a:t>华院数据、美林数据、龙信数据、星图数据、融智网信、拓尔思</a:t>
                      </a:r>
                      <a:endParaRPr lang="zh-CN" altLang="en-US" sz="1200" b="0" i="0" u="none" strike="noStrike">
                        <a:solidFill>
                          <a:srgbClr val="000000"/>
                        </a:solidFill>
                        <a:effectLst/>
                        <a:latin typeface="黑体" panose="02010609060101010101" pitchFamily="49" charset="-122"/>
                        <a:ea typeface="黑体" panose="02010609060101010101" pitchFamily="49" charset="-122"/>
                      </a:endParaRPr>
                    </a:p>
                  </a:txBody>
                  <a:tcPr marL="4432" marR="4432" marT="4432" marB="0" anchor="b"/>
                </a:tc>
              </a:tr>
              <a:tr h="587946">
                <a:tc>
                  <a:txBody>
                    <a:bodyPr/>
                    <a:lstStyle/>
                    <a:p>
                      <a:pPr algn="l" fontAlgn="b"/>
                      <a:r>
                        <a:rPr lang="zh-CN" altLang="en-US" sz="1200" u="none" strike="noStrike">
                          <a:effectLst/>
                          <a:latin typeface="黑体" panose="02010609060101010101" pitchFamily="49" charset="-122"/>
                          <a:ea typeface="黑体" panose="02010609060101010101" pitchFamily="49" charset="-122"/>
                        </a:rPr>
                        <a:t>图像分析</a:t>
                      </a:r>
                      <a:endParaRPr lang="zh-CN" altLang="en-US" sz="1200" b="0" i="0" u="none" strike="noStrike">
                        <a:solidFill>
                          <a:srgbClr val="000000"/>
                        </a:solidFill>
                        <a:effectLst/>
                        <a:latin typeface="黑体" panose="02010609060101010101" pitchFamily="49" charset="-122"/>
                        <a:ea typeface="黑体" panose="02010609060101010101" pitchFamily="49" charset="-122"/>
                      </a:endParaRPr>
                    </a:p>
                  </a:txBody>
                  <a:tcPr marL="4432" marR="4432" marT="4432" marB="0" anchor="b"/>
                </a:tc>
                <a:tc>
                  <a:txBody>
                    <a:bodyPr/>
                    <a:lstStyle/>
                    <a:p>
                      <a:pPr algn="l" fontAlgn="b"/>
                      <a:r>
                        <a:rPr lang="en-US" altLang="zh-CN" sz="1200" u="none" strike="noStrike">
                          <a:effectLst/>
                          <a:latin typeface="黑体" panose="02010609060101010101" pitchFamily="49" charset="-122"/>
                          <a:ea typeface="黑体" panose="02010609060101010101" pitchFamily="49" charset="-122"/>
                        </a:rPr>
                        <a:t>Face++\</a:t>
                      </a:r>
                      <a:r>
                        <a:rPr lang="zh-CN" altLang="en-US" sz="1200" u="none" strike="noStrike">
                          <a:effectLst/>
                          <a:latin typeface="黑体" panose="02010609060101010101" pitchFamily="49" charset="-122"/>
                          <a:ea typeface="黑体" panose="02010609060101010101" pitchFamily="49" charset="-122"/>
                        </a:rPr>
                        <a:t>汉王科技、格林深瞳、图谱科技、天创征腾、杭州摩图科技、中科奥森、重庆中科云、上海银晨、</a:t>
                      </a:r>
                      <a:endParaRPr lang="zh-CN" altLang="en-US" sz="1200" b="0" i="0" u="none" strike="noStrike">
                        <a:solidFill>
                          <a:srgbClr val="000000"/>
                        </a:solidFill>
                        <a:effectLst/>
                        <a:latin typeface="黑体" panose="02010609060101010101" pitchFamily="49" charset="-122"/>
                        <a:ea typeface="黑体" panose="02010609060101010101" pitchFamily="49" charset="-122"/>
                      </a:endParaRPr>
                    </a:p>
                  </a:txBody>
                  <a:tcPr marL="4432" marR="4432" marT="4432" marB="0" anchor="b"/>
                </a:tc>
              </a:tr>
              <a:tr h="360040">
                <a:tc>
                  <a:txBody>
                    <a:bodyPr/>
                    <a:lstStyle/>
                    <a:p>
                      <a:pPr algn="l" fontAlgn="b"/>
                      <a:r>
                        <a:rPr lang="zh-CN" altLang="en-US" sz="1200" u="none" strike="noStrike">
                          <a:effectLst/>
                          <a:latin typeface="黑体" panose="02010609060101010101" pitchFamily="49" charset="-122"/>
                          <a:ea typeface="黑体" panose="02010609060101010101" pitchFamily="49" charset="-122"/>
                        </a:rPr>
                        <a:t>语音识别</a:t>
                      </a:r>
                      <a:endParaRPr lang="zh-CN" altLang="en-US" sz="1200" b="0" i="0" u="none" strike="noStrike">
                        <a:solidFill>
                          <a:srgbClr val="000000"/>
                        </a:solidFill>
                        <a:effectLst/>
                        <a:latin typeface="黑体" panose="02010609060101010101" pitchFamily="49" charset="-122"/>
                        <a:ea typeface="黑体" panose="02010609060101010101" pitchFamily="49" charset="-122"/>
                      </a:endParaRPr>
                    </a:p>
                  </a:txBody>
                  <a:tcPr marL="4432" marR="4432" marT="4432" marB="0" anchor="b"/>
                </a:tc>
                <a:tc>
                  <a:txBody>
                    <a:bodyPr/>
                    <a:lstStyle/>
                    <a:p>
                      <a:pPr algn="l" fontAlgn="b"/>
                      <a:r>
                        <a:rPr lang="zh-CN" altLang="en-US" sz="1200" u="none" strike="noStrike">
                          <a:effectLst/>
                          <a:latin typeface="黑体" panose="02010609060101010101" pitchFamily="49" charset="-122"/>
                          <a:ea typeface="黑体" panose="02010609060101010101" pitchFamily="49" charset="-122"/>
                        </a:rPr>
                        <a:t>北京羽扇智、广州灵聚、普强信息、科大讯飞等。</a:t>
                      </a:r>
                      <a:endParaRPr lang="zh-CN" altLang="en-US" sz="1200" b="0" i="0" u="none" strike="noStrike">
                        <a:solidFill>
                          <a:srgbClr val="000000"/>
                        </a:solidFill>
                        <a:effectLst/>
                        <a:latin typeface="黑体" panose="02010609060101010101" pitchFamily="49" charset="-122"/>
                        <a:ea typeface="黑体" panose="02010609060101010101" pitchFamily="49" charset="-122"/>
                      </a:endParaRPr>
                    </a:p>
                  </a:txBody>
                  <a:tcPr marL="4432" marR="4432" marT="4432" marB="0" anchor="b"/>
                </a:tc>
              </a:tr>
              <a:tr h="277880">
                <a:tc>
                  <a:txBody>
                    <a:bodyPr/>
                    <a:lstStyle/>
                    <a:p>
                      <a:pPr algn="l" fontAlgn="b"/>
                      <a:r>
                        <a:rPr lang="zh-CN" altLang="en-US" sz="1200" u="none" strike="noStrike">
                          <a:effectLst/>
                          <a:latin typeface="黑体" panose="02010609060101010101" pitchFamily="49" charset="-122"/>
                          <a:ea typeface="黑体" panose="02010609060101010101" pitchFamily="49" charset="-122"/>
                        </a:rPr>
                        <a:t>实时处理</a:t>
                      </a:r>
                      <a:endParaRPr lang="zh-CN" altLang="en-US" sz="1200" b="0" i="0" u="none" strike="noStrike">
                        <a:solidFill>
                          <a:srgbClr val="000000"/>
                        </a:solidFill>
                        <a:effectLst/>
                        <a:latin typeface="黑体" panose="02010609060101010101" pitchFamily="49" charset="-122"/>
                        <a:ea typeface="黑体" panose="02010609060101010101" pitchFamily="49" charset="-122"/>
                      </a:endParaRPr>
                    </a:p>
                  </a:txBody>
                  <a:tcPr marL="4432" marR="4432" marT="4432" marB="0" anchor="b"/>
                </a:tc>
                <a:tc>
                  <a:txBody>
                    <a:bodyPr/>
                    <a:lstStyle/>
                    <a:p>
                      <a:pPr algn="l" fontAlgn="b"/>
                      <a:r>
                        <a:rPr lang="zh-CN" altLang="en-US" sz="1200" u="none" strike="noStrike">
                          <a:effectLst/>
                          <a:latin typeface="黑体" panose="02010609060101010101" pitchFamily="49" charset="-122"/>
                          <a:ea typeface="黑体" panose="02010609060101010101" pitchFamily="49" charset="-122"/>
                        </a:rPr>
                        <a:t>深圳祥云信息科技、</a:t>
                      </a:r>
                      <a:r>
                        <a:rPr lang="en-US" altLang="zh-CN" sz="1200" u="none" strike="noStrike">
                          <a:effectLst/>
                          <a:latin typeface="黑体" panose="02010609060101010101" pitchFamily="49" charset="-122"/>
                          <a:ea typeface="黑体" panose="02010609060101010101" pitchFamily="49" charset="-122"/>
                        </a:rPr>
                        <a:t>CUDA</a:t>
                      </a:r>
                      <a:r>
                        <a:rPr lang="zh-CN" altLang="en-US" sz="1200" u="none" strike="noStrike">
                          <a:effectLst/>
                          <a:latin typeface="黑体" panose="02010609060101010101" pitchFamily="49" charset="-122"/>
                          <a:ea typeface="黑体" panose="02010609060101010101" pitchFamily="49" charset="-122"/>
                        </a:rPr>
                        <a:t>、神经网络、杭州同盾科技</a:t>
                      </a:r>
                      <a:endParaRPr lang="zh-CN" altLang="en-US" sz="1200" b="0" i="0" u="none" strike="noStrike">
                        <a:solidFill>
                          <a:srgbClr val="000000"/>
                        </a:solidFill>
                        <a:effectLst/>
                        <a:latin typeface="黑体" panose="02010609060101010101" pitchFamily="49" charset="-122"/>
                        <a:ea typeface="黑体" panose="02010609060101010101" pitchFamily="49" charset="-122"/>
                      </a:endParaRPr>
                    </a:p>
                  </a:txBody>
                  <a:tcPr marL="4432" marR="4432" marT="4432" marB="0" anchor="b"/>
                </a:tc>
              </a:tr>
              <a:tr h="267728">
                <a:tc>
                  <a:txBody>
                    <a:bodyPr/>
                    <a:lstStyle/>
                    <a:p>
                      <a:pPr algn="l" fontAlgn="b"/>
                      <a:r>
                        <a:rPr lang="zh-CN" altLang="en-US" sz="1200" u="none" strike="noStrike">
                          <a:effectLst/>
                          <a:latin typeface="黑体" panose="02010609060101010101" pitchFamily="49" charset="-122"/>
                          <a:ea typeface="黑体" panose="02010609060101010101" pitchFamily="49" charset="-122"/>
                        </a:rPr>
                        <a:t>空间分析</a:t>
                      </a:r>
                      <a:endParaRPr lang="zh-CN" altLang="en-US" sz="1200" b="0" i="0" u="none" strike="noStrike">
                        <a:solidFill>
                          <a:srgbClr val="000000"/>
                        </a:solidFill>
                        <a:effectLst/>
                        <a:latin typeface="黑体" panose="02010609060101010101" pitchFamily="49" charset="-122"/>
                        <a:ea typeface="黑体" panose="02010609060101010101" pitchFamily="49" charset="-122"/>
                      </a:endParaRPr>
                    </a:p>
                  </a:txBody>
                  <a:tcPr marL="4432" marR="4432" marT="4432" marB="0" anchor="b"/>
                </a:tc>
                <a:tc>
                  <a:txBody>
                    <a:bodyPr/>
                    <a:lstStyle/>
                    <a:p>
                      <a:pPr algn="l" fontAlgn="b"/>
                      <a:r>
                        <a:rPr lang="zh-CN" altLang="en-US" sz="1200" u="none" strike="noStrike">
                          <a:effectLst/>
                          <a:latin typeface="黑体" panose="02010609060101010101" pitchFamily="49" charset="-122"/>
                          <a:ea typeface="黑体" panose="02010609060101010101" pitchFamily="49" charset="-122"/>
                        </a:rPr>
                        <a:t>超图软件、数字空间、中科九度（北京）</a:t>
                      </a:r>
                      <a:endParaRPr lang="zh-CN" altLang="en-US" sz="1200" b="0" i="0" u="none" strike="noStrike">
                        <a:solidFill>
                          <a:srgbClr val="000000"/>
                        </a:solidFill>
                        <a:effectLst/>
                        <a:latin typeface="黑体" panose="02010609060101010101" pitchFamily="49" charset="-122"/>
                        <a:ea typeface="黑体" panose="02010609060101010101" pitchFamily="49" charset="-122"/>
                      </a:endParaRPr>
                    </a:p>
                  </a:txBody>
                  <a:tcPr marL="4432" marR="4432" marT="4432" marB="0" anchor="b"/>
                </a:tc>
              </a:tr>
              <a:tr h="160441">
                <a:tc>
                  <a:txBody>
                    <a:bodyPr/>
                    <a:lstStyle/>
                    <a:p>
                      <a:pPr algn="l" fontAlgn="b"/>
                      <a:r>
                        <a:rPr lang="zh-CN" altLang="en-US" sz="1200" u="none" strike="noStrike">
                          <a:effectLst/>
                          <a:latin typeface="黑体" panose="02010609060101010101" pitchFamily="49" charset="-122"/>
                          <a:ea typeface="黑体" panose="02010609060101010101" pitchFamily="49" charset="-122"/>
                        </a:rPr>
                        <a:t>基因分析</a:t>
                      </a:r>
                      <a:endParaRPr lang="zh-CN" altLang="en-US" sz="1200" b="0" i="0" u="none" strike="noStrike">
                        <a:solidFill>
                          <a:srgbClr val="000000"/>
                        </a:solidFill>
                        <a:effectLst/>
                        <a:latin typeface="黑体" panose="02010609060101010101" pitchFamily="49" charset="-122"/>
                        <a:ea typeface="黑体" panose="02010609060101010101" pitchFamily="49" charset="-122"/>
                      </a:endParaRPr>
                    </a:p>
                  </a:txBody>
                  <a:tcPr marL="4432" marR="4432" marT="4432" marB="0" anchor="b"/>
                </a:tc>
                <a:tc>
                  <a:txBody>
                    <a:bodyPr/>
                    <a:lstStyle/>
                    <a:p>
                      <a:pPr algn="l" fontAlgn="b"/>
                      <a:r>
                        <a:rPr lang="zh-CN" altLang="en-US" sz="1200" u="none" strike="noStrike">
                          <a:effectLst/>
                          <a:latin typeface="黑体" panose="02010609060101010101" pitchFamily="49" charset="-122"/>
                          <a:ea typeface="黑体" panose="02010609060101010101" pitchFamily="49" charset="-122"/>
                        </a:rPr>
                        <a:t>华大基因、解码</a:t>
                      </a:r>
                      <a:r>
                        <a:rPr lang="en-US" altLang="zh-CN" sz="1200" u="none" strike="noStrike">
                          <a:effectLst/>
                          <a:latin typeface="黑体" panose="02010609060101010101" pitchFamily="49" charset="-122"/>
                          <a:ea typeface="黑体" panose="02010609060101010101" pitchFamily="49" charset="-122"/>
                        </a:rPr>
                        <a:t>DNA</a:t>
                      </a:r>
                      <a:endParaRPr lang="en-US" altLang="zh-CN" sz="1200" b="0" i="0" u="none" strike="noStrike">
                        <a:solidFill>
                          <a:srgbClr val="000000"/>
                        </a:solidFill>
                        <a:effectLst/>
                        <a:latin typeface="黑体" panose="02010609060101010101" pitchFamily="49" charset="-122"/>
                        <a:ea typeface="黑体" panose="02010609060101010101" pitchFamily="49" charset="-122"/>
                      </a:endParaRPr>
                    </a:p>
                  </a:txBody>
                  <a:tcPr marL="4432" marR="4432" marT="4432" marB="0" anchor="b"/>
                </a:tc>
              </a:tr>
              <a:tr h="82436">
                <a:tc>
                  <a:txBody>
                    <a:bodyPr/>
                    <a:lstStyle/>
                    <a:p>
                      <a:pPr algn="l" fontAlgn="b"/>
                      <a:r>
                        <a:rPr lang="zh-CN" altLang="en-US" sz="1200" u="none" strike="noStrike">
                          <a:effectLst/>
                          <a:latin typeface="黑体" panose="02010609060101010101" pitchFamily="49" charset="-122"/>
                          <a:ea typeface="黑体" panose="02010609060101010101" pitchFamily="49" charset="-122"/>
                        </a:rPr>
                        <a:t>日志分析</a:t>
                      </a:r>
                      <a:endParaRPr lang="zh-CN" altLang="en-US" sz="1200" b="0" i="0" u="none" strike="noStrike">
                        <a:solidFill>
                          <a:srgbClr val="000000"/>
                        </a:solidFill>
                        <a:effectLst/>
                        <a:latin typeface="黑体" panose="02010609060101010101" pitchFamily="49" charset="-122"/>
                        <a:ea typeface="黑体" panose="02010609060101010101" pitchFamily="49" charset="-122"/>
                      </a:endParaRPr>
                    </a:p>
                  </a:txBody>
                  <a:tcPr marL="4432" marR="4432" marT="4432" marB="0" anchor="b"/>
                </a:tc>
                <a:tc>
                  <a:txBody>
                    <a:bodyPr/>
                    <a:lstStyle/>
                    <a:p>
                      <a:pPr algn="l" fontAlgn="b"/>
                      <a:r>
                        <a:rPr lang="zh-CN" altLang="en-US" sz="1200" u="none" strike="noStrike">
                          <a:effectLst/>
                          <a:latin typeface="黑体" panose="02010609060101010101" pitchFamily="49" charset="-122"/>
                          <a:ea typeface="黑体" panose="02010609060101010101" pitchFamily="49" charset="-122"/>
                        </a:rPr>
                        <a:t>翰思</a:t>
                      </a:r>
                      <a:endParaRPr lang="zh-CN" altLang="en-US" sz="1200" b="0" i="0" u="none" strike="noStrike">
                        <a:solidFill>
                          <a:srgbClr val="000000"/>
                        </a:solidFill>
                        <a:effectLst/>
                        <a:latin typeface="黑体" panose="02010609060101010101" pitchFamily="49" charset="-122"/>
                        <a:ea typeface="黑体" panose="02010609060101010101" pitchFamily="49" charset="-122"/>
                      </a:endParaRPr>
                    </a:p>
                  </a:txBody>
                  <a:tcPr marL="4432" marR="4432" marT="4432" marB="0" anchor="b"/>
                </a:tc>
              </a:tr>
              <a:tr h="316449">
                <a:tc>
                  <a:txBody>
                    <a:bodyPr/>
                    <a:lstStyle/>
                    <a:p>
                      <a:pPr algn="l" fontAlgn="b"/>
                      <a:r>
                        <a:rPr lang="zh-CN" altLang="en-US" sz="1200" u="none" strike="noStrike">
                          <a:effectLst/>
                          <a:latin typeface="黑体" panose="02010609060101010101" pitchFamily="49" charset="-122"/>
                          <a:ea typeface="黑体" panose="02010609060101010101" pitchFamily="49" charset="-122"/>
                        </a:rPr>
                        <a:t>个体分析</a:t>
                      </a:r>
                      <a:endParaRPr lang="zh-CN" altLang="en-US" sz="1200" b="0" i="0" u="none" strike="noStrike">
                        <a:solidFill>
                          <a:srgbClr val="000000"/>
                        </a:solidFill>
                        <a:effectLst/>
                        <a:latin typeface="黑体" panose="02010609060101010101" pitchFamily="49" charset="-122"/>
                        <a:ea typeface="黑体" panose="02010609060101010101" pitchFamily="49" charset="-122"/>
                      </a:endParaRPr>
                    </a:p>
                  </a:txBody>
                  <a:tcPr marL="4432" marR="4432" marT="4432" marB="0" anchor="b"/>
                </a:tc>
                <a:tc>
                  <a:txBody>
                    <a:bodyPr/>
                    <a:lstStyle/>
                    <a:p>
                      <a:pPr algn="l" fontAlgn="b"/>
                      <a:r>
                        <a:rPr lang="zh-CN" altLang="en-US" sz="1200" u="none" strike="noStrike" dirty="0">
                          <a:effectLst/>
                          <a:latin typeface="黑体" panose="02010609060101010101" pitchFamily="49" charset="-122"/>
                          <a:ea typeface="黑体" panose="02010609060101010101" pitchFamily="49" charset="-122"/>
                        </a:rPr>
                        <a:t>百分点、友盟、北京至信普林、</a:t>
                      </a:r>
                      <a:endParaRPr lang="zh-CN" altLang="en-US" sz="1200" b="0" i="0" u="none" strike="noStrike" dirty="0">
                        <a:solidFill>
                          <a:srgbClr val="000000"/>
                        </a:solidFill>
                        <a:effectLst/>
                        <a:latin typeface="黑体" panose="02010609060101010101" pitchFamily="49" charset="-122"/>
                        <a:ea typeface="黑体" panose="02010609060101010101" pitchFamily="49" charset="-122"/>
                      </a:endParaRPr>
                    </a:p>
                  </a:txBody>
                  <a:tcPr marL="4432" marR="4432" marT="4432" marB="0" anchor="b"/>
                </a:tc>
              </a:tr>
            </a:tbl>
          </a:graphicData>
        </a:graphic>
      </p:graphicFrame>
    </p:spTree>
    <p:extLst>
      <p:ext uri="{BB962C8B-B14F-4D97-AF65-F5344CB8AC3E}">
        <p14:creationId xmlns:p14="http://schemas.microsoft.com/office/powerpoint/2010/main" val="42611872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可视化层对比分析</a:t>
            </a:r>
            <a:endParaRPr lang="zh-CN" altLang="en-US" dirty="0"/>
          </a:p>
        </p:txBody>
      </p:sp>
      <p:sp>
        <p:nvSpPr>
          <p:cNvPr id="3" name="文本框 2"/>
          <p:cNvSpPr txBox="1"/>
          <p:nvPr/>
        </p:nvSpPr>
        <p:spPr>
          <a:xfrm>
            <a:off x="5741838" y="736640"/>
            <a:ext cx="2339102" cy="461665"/>
          </a:xfrm>
          <a:prstGeom prst="rect">
            <a:avLst/>
          </a:prstGeom>
          <a:noFill/>
        </p:spPr>
        <p:txBody>
          <a:bodyPr wrap="none" rtlCol="0">
            <a:spAutoFit/>
          </a:bodyPr>
          <a:lstStyle/>
          <a:p>
            <a:r>
              <a:rPr lang="zh-CN" altLang="en-US" sz="2400" dirty="0" smtClean="0">
                <a:solidFill>
                  <a:srgbClr val="C00000"/>
                </a:solidFill>
                <a:latin typeface="黑体" panose="02010609060101010101" pitchFamily="49" charset="-122"/>
                <a:ea typeface="黑体" panose="02010609060101010101" pitchFamily="49" charset="-122"/>
              </a:rPr>
              <a:t>国内大数据市场</a:t>
            </a:r>
            <a:endParaRPr lang="zh-CN" altLang="en-US" sz="2400" dirty="0">
              <a:solidFill>
                <a:srgbClr val="C00000"/>
              </a:solidFill>
              <a:latin typeface="黑体" panose="02010609060101010101" pitchFamily="49" charset="-122"/>
              <a:ea typeface="黑体" panose="02010609060101010101" pitchFamily="49" charset="-122"/>
            </a:endParaRPr>
          </a:p>
        </p:txBody>
      </p:sp>
      <p:sp>
        <p:nvSpPr>
          <p:cNvPr id="4" name="文本框 3"/>
          <p:cNvSpPr txBox="1"/>
          <p:nvPr/>
        </p:nvSpPr>
        <p:spPr>
          <a:xfrm>
            <a:off x="611560" y="741933"/>
            <a:ext cx="2339102" cy="461665"/>
          </a:xfrm>
          <a:prstGeom prst="rect">
            <a:avLst/>
          </a:prstGeom>
          <a:noFill/>
        </p:spPr>
        <p:txBody>
          <a:bodyPr wrap="none" rtlCol="0">
            <a:spAutoFit/>
          </a:bodyPr>
          <a:lstStyle/>
          <a:p>
            <a:r>
              <a:rPr lang="zh-CN" altLang="en-US" sz="2400" dirty="0" smtClean="0">
                <a:solidFill>
                  <a:srgbClr val="C00000"/>
                </a:solidFill>
                <a:latin typeface="黑体" panose="02010609060101010101" pitchFamily="49" charset="-122"/>
                <a:ea typeface="黑体" panose="02010609060101010101" pitchFamily="49" charset="-122"/>
              </a:rPr>
              <a:t>全球大数据市场</a:t>
            </a:r>
            <a:endParaRPr lang="zh-CN" altLang="en-US" sz="2400" dirty="0">
              <a:solidFill>
                <a:srgbClr val="C00000"/>
              </a:solidFill>
              <a:latin typeface="黑体" panose="02010609060101010101" pitchFamily="49" charset="-122"/>
              <a:ea typeface="黑体" panose="02010609060101010101" pitchFamily="49" charset="-122"/>
            </a:endParaRPr>
          </a:p>
        </p:txBody>
      </p:sp>
      <p:sp>
        <p:nvSpPr>
          <p:cNvPr id="7" name="文本框 6"/>
          <p:cNvSpPr txBox="1"/>
          <p:nvPr/>
        </p:nvSpPr>
        <p:spPr>
          <a:xfrm>
            <a:off x="341238" y="1259646"/>
            <a:ext cx="3654698" cy="3093154"/>
          </a:xfrm>
          <a:prstGeom prst="rect">
            <a:avLst/>
          </a:prstGeom>
        </p:spPr>
        <p:style>
          <a:lnRef idx="3">
            <a:schemeClr val="lt1"/>
          </a:lnRef>
          <a:fillRef idx="1">
            <a:schemeClr val="accent1"/>
          </a:fillRef>
          <a:effectRef idx="1">
            <a:schemeClr val="accent1"/>
          </a:effectRef>
          <a:fontRef idx="minor">
            <a:schemeClr val="lt1"/>
          </a:fontRef>
        </p:style>
        <p:txBody>
          <a:bodyPr wrap="square" rtlCol="0">
            <a:spAutoFit/>
          </a:bodyPr>
          <a:lstStyle/>
          <a:p>
            <a:pPr marL="228600" indent="-228600">
              <a:lnSpc>
                <a:spcPct val="150000"/>
              </a:lnSpc>
              <a:buFont typeface="+mj-lt"/>
              <a:buAutoNum type="arabicPeriod"/>
            </a:pPr>
            <a:r>
              <a:rPr lang="en-US" altLang="zh-CN" sz="1000" dirty="0" smtClean="0"/>
              <a:t>Risk Management Solutions </a:t>
            </a:r>
            <a:r>
              <a:rPr lang="zh-CN" altLang="en-US" sz="1000" dirty="0" smtClean="0"/>
              <a:t>用热图来直观标示自然灾害的风险和类别，包括地震、龙卷风、飓风、暴风、森林大火和火山爆发等，进而为保险公司提供自然灾难风险模型，供客户估算理赔风险。</a:t>
            </a:r>
            <a:endParaRPr lang="en-US" altLang="zh-CN" sz="1000" dirty="0" smtClean="0"/>
          </a:p>
          <a:p>
            <a:pPr marL="228600" indent="-228600">
              <a:lnSpc>
                <a:spcPct val="150000"/>
              </a:lnSpc>
              <a:buFont typeface="+mj-lt"/>
              <a:buAutoNum type="arabicPeriod"/>
            </a:pPr>
            <a:r>
              <a:rPr lang="en-US" altLang="zh-CN" sz="1000" dirty="0" smtClean="0"/>
              <a:t>Compuware</a:t>
            </a:r>
            <a:r>
              <a:rPr lang="zh-CN" altLang="en-US" sz="1000" dirty="0" smtClean="0"/>
              <a:t>公司每天采集</a:t>
            </a:r>
            <a:r>
              <a:rPr lang="en-US" altLang="zh-CN" sz="1000" dirty="0" smtClean="0"/>
              <a:t>80</a:t>
            </a:r>
            <a:r>
              <a:rPr lang="zh-CN" altLang="en-US" sz="1000" dirty="0" smtClean="0"/>
              <a:t>亿个数据点，对外提供</a:t>
            </a:r>
            <a:r>
              <a:rPr lang="en-US" altLang="zh-CN" sz="1000" dirty="0" smtClean="0"/>
              <a:t>Web</a:t>
            </a:r>
            <a:r>
              <a:rPr lang="zh-CN" altLang="en-US" sz="1000" dirty="0" smtClean="0"/>
              <a:t>服务故障热图，监测全球</a:t>
            </a:r>
            <a:r>
              <a:rPr lang="en-US" altLang="zh-CN" sz="1000" dirty="0" smtClean="0"/>
              <a:t>1500</a:t>
            </a:r>
            <a:r>
              <a:rPr lang="zh-CN" altLang="en-US" sz="1000" dirty="0" smtClean="0"/>
              <a:t>个</a:t>
            </a:r>
            <a:r>
              <a:rPr lang="en-US" altLang="zh-CN" sz="1000" dirty="0" smtClean="0"/>
              <a:t>Web</a:t>
            </a:r>
            <a:r>
              <a:rPr lang="zh-CN" altLang="en-US" sz="1000" dirty="0" smtClean="0"/>
              <a:t>服务。</a:t>
            </a:r>
            <a:endParaRPr lang="en-US" altLang="zh-CN" sz="1000" dirty="0" smtClean="0"/>
          </a:p>
          <a:p>
            <a:pPr marL="228600" indent="-228600">
              <a:lnSpc>
                <a:spcPct val="150000"/>
              </a:lnSpc>
              <a:buFont typeface="+mj-lt"/>
              <a:buAutoNum type="arabicPeriod"/>
            </a:pPr>
            <a:r>
              <a:rPr lang="en-US" altLang="zh-CN" sz="1000" dirty="0" err="1" smtClean="0"/>
              <a:t>RetailNext</a:t>
            </a:r>
            <a:r>
              <a:rPr lang="zh-CN" altLang="en-US" sz="1000" dirty="0" smtClean="0"/>
              <a:t>基于店内的摄像头、</a:t>
            </a:r>
            <a:r>
              <a:rPr lang="en-US" altLang="zh-CN" sz="1000" dirty="0" smtClean="0"/>
              <a:t>WIFI</a:t>
            </a:r>
            <a:r>
              <a:rPr lang="zh-CN" altLang="en-US" sz="1000" dirty="0" smtClean="0"/>
              <a:t>和其他探测设备所采集的数据，用热图显示顾客在商店内的实际行走模式，超市或零售店家可以据此来摆放货物或评估促销活动的实际效果。</a:t>
            </a:r>
            <a:endParaRPr lang="en-US" altLang="zh-CN" sz="1000" dirty="0" smtClean="0"/>
          </a:p>
          <a:p>
            <a:pPr marL="228600" indent="-228600">
              <a:lnSpc>
                <a:spcPct val="150000"/>
              </a:lnSpc>
              <a:buFont typeface="+mj-lt"/>
              <a:buAutoNum type="arabicPeriod"/>
            </a:pPr>
            <a:r>
              <a:rPr lang="en-US" altLang="zh-CN" sz="1000" dirty="0" smtClean="0"/>
              <a:t>DOMO</a:t>
            </a:r>
            <a:r>
              <a:rPr lang="zh-CN" altLang="en-US" sz="1000" dirty="0" smtClean="0"/>
              <a:t>公司为企业整合多源头数据并以高度可视化的形式呈现出来，为管理人员的决策提供支持，估值高达</a:t>
            </a:r>
            <a:r>
              <a:rPr lang="en-US" altLang="zh-CN" sz="1000" dirty="0" smtClean="0"/>
              <a:t>20</a:t>
            </a:r>
            <a:r>
              <a:rPr lang="zh-CN" altLang="en-US" sz="1000" dirty="0" smtClean="0"/>
              <a:t>亿美元。</a:t>
            </a:r>
            <a:endParaRPr lang="zh-CN" altLang="en-US" sz="1000" dirty="0"/>
          </a:p>
        </p:txBody>
      </p:sp>
      <p:graphicFrame>
        <p:nvGraphicFramePr>
          <p:cNvPr id="6" name="表格 5"/>
          <p:cNvGraphicFramePr>
            <a:graphicFrameLocks noGrp="1"/>
          </p:cNvGraphicFramePr>
          <p:nvPr>
            <p:extLst>
              <p:ext uri="{D42A27DB-BD31-4B8C-83A1-F6EECF244321}">
                <p14:modId xmlns:p14="http://schemas.microsoft.com/office/powerpoint/2010/main" val="3815490220"/>
              </p:ext>
            </p:extLst>
          </p:nvPr>
        </p:nvGraphicFramePr>
        <p:xfrm>
          <a:off x="5364508" y="1563638"/>
          <a:ext cx="3294658" cy="238445"/>
        </p:xfrm>
        <a:graphic>
          <a:graphicData uri="http://schemas.openxmlformats.org/drawingml/2006/table">
            <a:tbl>
              <a:tblPr>
                <a:tableStyleId>{638B1855-1B75-4FBE-930C-398BA8C253C6}</a:tableStyleId>
              </a:tblPr>
              <a:tblGrid>
                <a:gridCol w="774378"/>
                <a:gridCol w="2520280"/>
              </a:tblGrid>
              <a:tr h="238445">
                <a:tc>
                  <a:txBody>
                    <a:bodyPr/>
                    <a:lstStyle/>
                    <a:p>
                      <a:pPr algn="l" fontAlgn="b"/>
                      <a:r>
                        <a:rPr lang="zh-CN" altLang="en-US" sz="1200" u="none" strike="noStrike" dirty="0">
                          <a:effectLst/>
                          <a:latin typeface="黑体" panose="02010609060101010101" pitchFamily="49" charset="-122"/>
                          <a:ea typeface="黑体" panose="02010609060101010101" pitchFamily="49" charset="-122"/>
                        </a:rPr>
                        <a:t>可视化</a:t>
                      </a:r>
                      <a:endParaRPr lang="zh-CN" altLang="en-US" sz="1200" b="0" i="0" u="none" strike="noStrike" dirty="0">
                        <a:solidFill>
                          <a:srgbClr val="000000"/>
                        </a:solidFill>
                        <a:effectLst/>
                        <a:latin typeface="黑体" panose="02010609060101010101" pitchFamily="49" charset="-122"/>
                        <a:ea typeface="黑体" panose="02010609060101010101" pitchFamily="49" charset="-122"/>
                      </a:endParaRPr>
                    </a:p>
                  </a:txBody>
                  <a:tcPr marL="4432" marR="4432" marT="4432" marB="0" anchor="b"/>
                </a:tc>
                <a:tc>
                  <a:txBody>
                    <a:bodyPr/>
                    <a:lstStyle/>
                    <a:p>
                      <a:pPr algn="l" fontAlgn="b"/>
                      <a:r>
                        <a:rPr lang="zh-CN" altLang="en-US" sz="1200" u="none" strike="noStrike" dirty="0">
                          <a:effectLst/>
                          <a:latin typeface="黑体" panose="02010609060101010101" pitchFamily="49" charset="-122"/>
                          <a:ea typeface="黑体" panose="02010609060101010101" pitchFamily="49" charset="-122"/>
                        </a:rPr>
                        <a:t>永洪科技、海云数据、苏州国云</a:t>
                      </a:r>
                      <a:endParaRPr lang="zh-CN" altLang="en-US" sz="1200" b="0" i="0" u="none" strike="noStrike" dirty="0">
                        <a:solidFill>
                          <a:srgbClr val="000000"/>
                        </a:solidFill>
                        <a:effectLst/>
                        <a:latin typeface="黑体" panose="02010609060101010101" pitchFamily="49" charset="-122"/>
                        <a:ea typeface="黑体" panose="02010609060101010101" pitchFamily="49" charset="-122"/>
                      </a:endParaRPr>
                    </a:p>
                  </a:txBody>
                  <a:tcPr marL="4432" marR="4432" marT="4432" marB="0" anchor="b"/>
                </a:tc>
              </a:tr>
            </a:tbl>
          </a:graphicData>
        </a:graphic>
      </p:graphicFrame>
    </p:spTree>
    <p:extLst>
      <p:ext uri="{BB962C8B-B14F-4D97-AF65-F5344CB8AC3E}">
        <p14:creationId xmlns:p14="http://schemas.microsoft.com/office/powerpoint/2010/main" val="11715011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5828</TotalTime>
  <Words>2847</Words>
  <Application>Microsoft Office PowerPoint</Application>
  <PresentationFormat>全屏显示(16:9)</PresentationFormat>
  <Paragraphs>264</Paragraphs>
  <Slides>28</Slides>
  <Notes>0</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28</vt:i4>
      </vt:variant>
    </vt:vector>
  </HeadingPairs>
  <TitlesOfParts>
    <vt:vector size="37" baseType="lpstr">
      <vt:lpstr>Microsoft JhengHei</vt:lpstr>
      <vt:lpstr>黑体</vt:lpstr>
      <vt:lpstr>宋体</vt:lpstr>
      <vt:lpstr>微软雅黑</vt:lpstr>
      <vt:lpstr>Arial</vt:lpstr>
      <vt:lpstr>Calibri</vt:lpstr>
      <vt:lpstr>Century Gothic</vt:lpstr>
      <vt:lpstr>Wingdings</vt:lpstr>
      <vt:lpstr>Office 主题</vt:lpstr>
      <vt:lpstr>PowerPoint 演示文稿</vt:lpstr>
      <vt:lpstr>PowerPoint 演示文稿</vt:lpstr>
      <vt:lpstr>大数据产业发展总体存在差距</vt:lpstr>
      <vt:lpstr>数据源层对比分析</vt:lpstr>
      <vt:lpstr>基础框架层对比分析</vt:lpstr>
      <vt:lpstr>跨平台技术架构对比分析</vt:lpstr>
      <vt:lpstr>开源情况对比分析</vt:lpstr>
      <vt:lpstr>分析层对比分析</vt:lpstr>
      <vt:lpstr>可视化层对比分析</vt:lpstr>
      <vt:lpstr>全球大数据应用</vt:lpstr>
      <vt:lpstr>我国大数据应用现状</vt:lpstr>
      <vt:lpstr>PowerPoint 演示文稿</vt:lpstr>
      <vt:lpstr>现状分析</vt:lpstr>
      <vt:lpstr>现状分析</vt:lpstr>
      <vt:lpstr>现状分析</vt:lpstr>
      <vt:lpstr>现状分析</vt:lpstr>
      <vt:lpstr>现状分析</vt:lpstr>
      <vt:lpstr>趋势分析</vt:lpstr>
      <vt:lpstr>国内推动大数据发展的案例</vt:lpstr>
      <vt:lpstr>我国大数据产业发展建议</vt:lpstr>
      <vt:lpstr>数据开放的意义</vt:lpstr>
      <vt:lpstr>政府数据开放的意义</vt:lpstr>
      <vt:lpstr>注重应用和模式创新</vt:lpstr>
      <vt:lpstr>海淀区大数据产业发展策略</vt:lpstr>
      <vt:lpstr>海淀区大数据产业发展策略</vt:lpstr>
      <vt:lpstr>海淀区大数据产业发展策略</vt:lpstr>
      <vt:lpstr>海淀大数据产业发展建议</vt:lpstr>
      <vt:lpstr>PowerPoint 演示文稿</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zwchen</dc:creator>
  <cp:lastModifiedBy>heyg</cp:lastModifiedBy>
  <cp:revision>472</cp:revision>
  <dcterms:created xsi:type="dcterms:W3CDTF">2015-03-03T08:58:45Z</dcterms:created>
  <dcterms:modified xsi:type="dcterms:W3CDTF">2015-08-05T03:40:10Z</dcterms:modified>
</cp:coreProperties>
</file>